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743700" cy="98758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3612"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01/03/2016</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6858000" cy="9571851"/>
          </a:xfrm>
          <a:prstGeom prst="rect">
            <a:avLst/>
          </a:prstGeom>
          <a:noFill/>
        </p:spPr>
        <p:txBody>
          <a:bodyPr wrap="square" rtlCol="0">
            <a:spAutoFit/>
          </a:bodyPr>
          <a:lstStyle/>
          <a:p>
            <a:r>
              <a:rPr lang="es-ES" sz="1400" dirty="0" smtClean="0"/>
              <a:t>REVISION  - ROMAN HISTORY</a:t>
            </a:r>
          </a:p>
          <a:p>
            <a:endParaRPr lang="es-ES" sz="1400" dirty="0" smtClean="0"/>
          </a:p>
          <a:p>
            <a:r>
              <a:rPr lang="en-US" sz="1200" b="1" dirty="0" smtClean="0"/>
              <a:t>1/ Underline the correct answer:</a:t>
            </a:r>
          </a:p>
          <a:p>
            <a:endParaRPr lang="en-US" sz="1200" dirty="0" smtClean="0"/>
          </a:p>
          <a:p>
            <a:r>
              <a:rPr lang="en-US" sz="1200" dirty="0" smtClean="0"/>
              <a:t>-During which period did Rome dominate more territories?</a:t>
            </a:r>
          </a:p>
          <a:p>
            <a:endParaRPr lang="en-US" sz="1200" dirty="0" smtClean="0"/>
          </a:p>
          <a:p>
            <a:r>
              <a:rPr lang="en-US" sz="1200" dirty="0" smtClean="0"/>
              <a:t>Empire – monarchy – republic</a:t>
            </a:r>
          </a:p>
          <a:p>
            <a:endParaRPr lang="en-US" sz="1200" dirty="0" smtClean="0"/>
          </a:p>
          <a:p>
            <a:r>
              <a:rPr lang="en-US" sz="1200" dirty="0" smtClean="0"/>
              <a:t>-Who was the first emperor of Rome?</a:t>
            </a:r>
          </a:p>
          <a:p>
            <a:endParaRPr lang="en-US" sz="1200" dirty="0" smtClean="0"/>
          </a:p>
          <a:p>
            <a:r>
              <a:rPr lang="en-US" sz="1200" dirty="0" smtClean="0"/>
              <a:t>Brutus – Augustus – </a:t>
            </a:r>
            <a:r>
              <a:rPr lang="en-US" sz="1200" dirty="0" err="1" smtClean="0"/>
              <a:t>Tarquinius</a:t>
            </a:r>
            <a:r>
              <a:rPr lang="en-US" sz="1200" dirty="0" smtClean="0"/>
              <a:t> the Proud</a:t>
            </a:r>
          </a:p>
          <a:p>
            <a:endParaRPr lang="en-US" sz="1200" dirty="0" smtClean="0"/>
          </a:p>
          <a:p>
            <a:r>
              <a:rPr lang="en-US" sz="1200" dirty="0" smtClean="0"/>
              <a:t>-Who was the first king of Rome?</a:t>
            </a:r>
          </a:p>
          <a:p>
            <a:r>
              <a:rPr lang="en-US" sz="1200" dirty="0" smtClean="0"/>
              <a:t>Romulus – </a:t>
            </a:r>
            <a:r>
              <a:rPr lang="en-US" sz="1200" dirty="0" err="1" smtClean="0"/>
              <a:t>Remus</a:t>
            </a:r>
            <a:r>
              <a:rPr lang="en-US" sz="1200" dirty="0" smtClean="0"/>
              <a:t> – Julius Cesar</a:t>
            </a:r>
          </a:p>
          <a:p>
            <a:endParaRPr lang="en-US" sz="1200" dirty="0" smtClean="0"/>
          </a:p>
          <a:p>
            <a:r>
              <a:rPr lang="en-US" sz="1200" dirty="0" smtClean="0"/>
              <a:t>-In which peninsula is Rome located?</a:t>
            </a:r>
          </a:p>
          <a:p>
            <a:r>
              <a:rPr lang="en-US" sz="1200" dirty="0" err="1" smtClean="0"/>
              <a:t>Balcanic</a:t>
            </a:r>
            <a:r>
              <a:rPr lang="en-US" sz="1200" dirty="0" smtClean="0"/>
              <a:t> – </a:t>
            </a:r>
            <a:r>
              <a:rPr lang="en-US" sz="1200" dirty="0" err="1" smtClean="0"/>
              <a:t>iberian</a:t>
            </a:r>
            <a:r>
              <a:rPr lang="en-US" sz="1200" dirty="0" smtClean="0"/>
              <a:t> – Italian</a:t>
            </a:r>
          </a:p>
          <a:p>
            <a:endParaRPr lang="en-US" sz="1200" dirty="0" smtClean="0"/>
          </a:p>
          <a:p>
            <a:pPr marL="228600" indent="-228600">
              <a:buAutoNum type="arabicPlain" startAt="2"/>
            </a:pPr>
            <a:r>
              <a:rPr lang="en-US" sz="1200" b="1" dirty="0" smtClean="0"/>
              <a:t>Label the weapons of this soldier</a:t>
            </a:r>
          </a:p>
          <a:p>
            <a:pPr marL="228600" indent="-228600">
              <a:buAutoNum type="arabicPlain" startAt="2"/>
            </a:pPr>
            <a:endParaRPr lang="en-US" sz="1200" b="1" dirty="0"/>
          </a:p>
          <a:p>
            <a:pPr marL="228600" indent="-228600">
              <a:buAutoNum type="arabicPlain" startAt="2"/>
            </a:pPr>
            <a:endParaRPr lang="en-US" sz="1200" b="1" dirty="0" smtClean="0"/>
          </a:p>
          <a:p>
            <a:pPr marL="228600" indent="-228600">
              <a:buAutoNum type="arabicPlain" startAt="2"/>
            </a:pPr>
            <a:endParaRPr lang="en-US" sz="1200" b="1" dirty="0"/>
          </a:p>
          <a:p>
            <a:pPr marL="228600" indent="-228600">
              <a:buAutoNum type="arabicPlain" startAt="2"/>
            </a:pPr>
            <a:endParaRPr lang="en-US" sz="1200" b="1" dirty="0" smtClean="0"/>
          </a:p>
          <a:p>
            <a:pPr marL="228600" indent="-228600">
              <a:buAutoNum type="arabicPlain" startAt="2"/>
            </a:pPr>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r>
              <a:rPr lang="en-US" sz="1200" b="1" dirty="0" smtClean="0"/>
              <a:t>3/ Why do we say that the legend of Romulus and </a:t>
            </a:r>
            <a:r>
              <a:rPr lang="en-US" sz="1200" b="1" dirty="0" err="1" smtClean="0"/>
              <a:t>Remus</a:t>
            </a:r>
            <a:r>
              <a:rPr lang="en-US" sz="1200" b="1" dirty="0" smtClean="0"/>
              <a:t> has no historical base?</a:t>
            </a:r>
          </a:p>
          <a:p>
            <a:endParaRPr lang="en-US" sz="1200" b="1" dirty="0" smtClean="0"/>
          </a:p>
          <a:p>
            <a:endParaRPr lang="en-US" sz="1200" b="1" dirty="0" smtClean="0"/>
          </a:p>
          <a:p>
            <a:endParaRPr lang="en-US" sz="1200" b="1" dirty="0" smtClean="0"/>
          </a:p>
          <a:p>
            <a:endParaRPr lang="en-US" sz="1200" b="1" dirty="0" smtClean="0"/>
          </a:p>
          <a:p>
            <a:r>
              <a:rPr lang="en-US" sz="1200" b="1" dirty="0" smtClean="0"/>
              <a:t>4/ What did the Etruscan kings do for the city of Rome?</a:t>
            </a:r>
          </a:p>
          <a:p>
            <a:endParaRPr lang="en-US" sz="1200" b="1" dirty="0" smtClean="0"/>
          </a:p>
          <a:p>
            <a:endParaRPr lang="en-US" sz="1200" b="1" dirty="0" smtClean="0"/>
          </a:p>
          <a:p>
            <a:endParaRPr lang="en-US" sz="1200" b="1" dirty="0" smtClean="0"/>
          </a:p>
          <a:p>
            <a:endParaRPr lang="en-US" sz="1200" b="1" dirty="0" smtClean="0"/>
          </a:p>
          <a:p>
            <a:r>
              <a:rPr lang="en-US" sz="1200" b="1" dirty="0" smtClean="0"/>
              <a:t>5/ What kind of kings </a:t>
            </a:r>
            <a:r>
              <a:rPr lang="en-US" sz="1200" b="1" dirty="0" smtClean="0"/>
              <a:t>were there </a:t>
            </a:r>
            <a:r>
              <a:rPr lang="en-US" sz="1200" b="1" dirty="0" smtClean="0"/>
              <a:t>in Rome before the Etruscan kings </a:t>
            </a:r>
            <a:r>
              <a:rPr lang="en-US" sz="1200" b="1" dirty="0" smtClean="0"/>
              <a:t>arrived? </a:t>
            </a:r>
            <a:endParaRPr lang="en-US" sz="1200" b="1" dirty="0" smtClean="0"/>
          </a:p>
          <a:p>
            <a:endParaRPr lang="en-US" sz="1200" b="1" dirty="0" smtClean="0"/>
          </a:p>
          <a:p>
            <a:endParaRPr lang="en-US" sz="1200" b="1" dirty="0" smtClean="0"/>
          </a:p>
          <a:p>
            <a:r>
              <a:rPr lang="en-US" sz="1200" b="1" dirty="0" smtClean="0"/>
              <a:t>6/ Which are the names of the seas that surround the Italic peninsula?</a:t>
            </a:r>
          </a:p>
          <a:p>
            <a:endParaRPr lang="en-US" sz="1200" b="1" dirty="0" smtClean="0"/>
          </a:p>
          <a:p>
            <a:endParaRPr lang="en-US" sz="1200" b="1" dirty="0" smtClean="0"/>
          </a:p>
          <a:p>
            <a:endParaRPr lang="en-US" sz="1200" b="1" dirty="0" smtClean="0"/>
          </a:p>
          <a:p>
            <a:endParaRPr lang="es-ES" sz="1200" dirty="0" smtClean="0"/>
          </a:p>
          <a:p>
            <a:endParaRPr lang="es-ES" sz="1200" dirty="0" smtClean="0"/>
          </a:p>
          <a:p>
            <a:endParaRPr lang="es-ES" sz="1200" dirty="0" smtClean="0"/>
          </a:p>
          <a:p>
            <a:endParaRPr lang="es-ES" sz="1200" dirty="0"/>
          </a:p>
        </p:txBody>
      </p:sp>
      <p:pic>
        <p:nvPicPr>
          <p:cNvPr id="2" name="Picture 2" descr="http://www.sanexpedito.net/wp-content/uploads/2015/02/soldado-roman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9120" y="2555776"/>
            <a:ext cx="1473225" cy="2614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79512"/>
            <a:ext cx="6858000" cy="2308324"/>
          </a:xfrm>
          <a:prstGeom prst="rect">
            <a:avLst/>
          </a:prstGeom>
          <a:noFill/>
        </p:spPr>
        <p:txBody>
          <a:bodyPr wrap="square" rtlCol="0">
            <a:spAutoFit/>
          </a:bodyPr>
          <a:lstStyle/>
          <a:p>
            <a:r>
              <a:rPr lang="en-US" sz="1200" b="1" dirty="0" smtClean="0"/>
              <a:t>7/ </a:t>
            </a:r>
            <a:r>
              <a:rPr lang="en-US" sz="1200" b="1" dirty="0" smtClean="0"/>
              <a:t>Define the following words:</a:t>
            </a:r>
          </a:p>
          <a:p>
            <a:r>
              <a:rPr lang="en-US" sz="1200" dirty="0" smtClean="0"/>
              <a:t>-Slave:</a:t>
            </a:r>
          </a:p>
          <a:p>
            <a:r>
              <a:rPr lang="en-US" sz="1200" dirty="0" smtClean="0"/>
              <a:t>-Plebeian:</a:t>
            </a:r>
          </a:p>
          <a:p>
            <a:r>
              <a:rPr lang="en-US" sz="1200" dirty="0" smtClean="0"/>
              <a:t>-Patrician:</a:t>
            </a:r>
          </a:p>
          <a:p>
            <a:r>
              <a:rPr lang="en-US" sz="1200" dirty="0" smtClean="0"/>
              <a:t>-Senate:</a:t>
            </a:r>
          </a:p>
          <a:p>
            <a:r>
              <a:rPr lang="en-US" sz="1200" dirty="0" smtClean="0"/>
              <a:t>-Monarchy:</a:t>
            </a:r>
          </a:p>
          <a:p>
            <a:r>
              <a:rPr lang="en-US" sz="1200" dirty="0" smtClean="0"/>
              <a:t>-Republic:</a:t>
            </a:r>
          </a:p>
          <a:p>
            <a:r>
              <a:rPr lang="en-US" sz="1200" dirty="0" smtClean="0"/>
              <a:t>-Empire:</a:t>
            </a:r>
          </a:p>
          <a:p>
            <a:r>
              <a:rPr lang="en-US" sz="1200" dirty="0" smtClean="0"/>
              <a:t>-Magistrate:</a:t>
            </a:r>
          </a:p>
          <a:p>
            <a:r>
              <a:rPr lang="en-US" sz="1200" dirty="0" smtClean="0"/>
              <a:t>-tribune:</a:t>
            </a:r>
          </a:p>
          <a:p>
            <a:r>
              <a:rPr lang="en-US" sz="1200" b="1" dirty="0" smtClean="0"/>
              <a:t>8/ </a:t>
            </a:r>
            <a:r>
              <a:rPr lang="en-US" sz="1200" b="1" dirty="0" smtClean="0"/>
              <a:t>Label the social classes in ancient Rome, and state if they could or couldn’t vote  </a:t>
            </a:r>
          </a:p>
          <a:p>
            <a:r>
              <a:rPr lang="en-US" sz="1200" b="1" dirty="0" smtClean="0"/>
              <a:t> </a:t>
            </a:r>
            <a:endParaRPr lang="en-US" sz="1200" b="1" dirty="0"/>
          </a:p>
        </p:txBody>
      </p:sp>
      <p:pic>
        <p:nvPicPr>
          <p:cNvPr id="1026" name="Picture 2" descr="http://schoolworkhelper.net/wp-content/uploads/2011/05/Roman-Society.jpg"/>
          <p:cNvPicPr>
            <a:picLocks noChangeAspect="1" noChangeArrowheads="1"/>
          </p:cNvPicPr>
          <p:nvPr/>
        </p:nvPicPr>
        <p:blipFill>
          <a:blip r:embed="rId2" cstate="print"/>
          <a:srcRect/>
          <a:stretch>
            <a:fillRect/>
          </a:stretch>
        </p:blipFill>
        <p:spPr bwMode="auto">
          <a:xfrm>
            <a:off x="692696" y="2411760"/>
            <a:ext cx="4680520" cy="2388728"/>
          </a:xfrm>
          <a:prstGeom prst="rect">
            <a:avLst/>
          </a:prstGeom>
          <a:noFill/>
        </p:spPr>
      </p:pic>
      <p:sp>
        <p:nvSpPr>
          <p:cNvPr id="4" name="3 Llamada con línea 1"/>
          <p:cNvSpPr/>
          <p:nvPr/>
        </p:nvSpPr>
        <p:spPr>
          <a:xfrm>
            <a:off x="116632" y="4499992"/>
            <a:ext cx="936104" cy="648072"/>
          </a:xfrm>
          <a:prstGeom prst="borderCallout1">
            <a:avLst>
              <a:gd name="adj1" fmla="val -4766"/>
              <a:gd name="adj2" fmla="val 47630"/>
              <a:gd name="adj3" fmla="val -72688"/>
              <a:gd name="adj4" fmla="val 9247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116632" y="4499992"/>
            <a:ext cx="936104" cy="707886"/>
          </a:xfrm>
          <a:prstGeom prst="rect">
            <a:avLst/>
          </a:prstGeom>
          <a:noFill/>
        </p:spPr>
        <p:txBody>
          <a:bodyPr wrap="square" rtlCol="0">
            <a:spAutoFit/>
          </a:bodyPr>
          <a:lstStyle/>
          <a:p>
            <a:r>
              <a:rPr lang="es-ES" sz="1000" dirty="0" err="1" smtClean="0"/>
              <a:t>Name</a:t>
            </a:r>
            <a:r>
              <a:rPr lang="es-ES" sz="1000" dirty="0" smtClean="0"/>
              <a:t>:</a:t>
            </a:r>
          </a:p>
          <a:p>
            <a:endParaRPr lang="es-ES" sz="1000" dirty="0" smtClean="0"/>
          </a:p>
          <a:p>
            <a:r>
              <a:rPr lang="es-ES" sz="1000" dirty="0" err="1" smtClean="0"/>
              <a:t>Could</a:t>
            </a:r>
            <a:r>
              <a:rPr lang="es-ES" sz="1000" dirty="0" smtClean="0"/>
              <a:t> he vote?</a:t>
            </a:r>
            <a:endParaRPr lang="es-ES" sz="1000" dirty="0"/>
          </a:p>
        </p:txBody>
      </p:sp>
      <p:sp>
        <p:nvSpPr>
          <p:cNvPr id="6" name="5 Llamada con línea 1"/>
          <p:cNvSpPr/>
          <p:nvPr/>
        </p:nvSpPr>
        <p:spPr>
          <a:xfrm>
            <a:off x="1268760" y="4572000"/>
            <a:ext cx="936104" cy="648072"/>
          </a:xfrm>
          <a:prstGeom prst="borderCallout1">
            <a:avLst>
              <a:gd name="adj1" fmla="val -7705"/>
              <a:gd name="adj2" fmla="val 46613"/>
              <a:gd name="adj3" fmla="val -94734"/>
              <a:gd name="adj4" fmla="val 542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196752" y="4572000"/>
            <a:ext cx="936104" cy="707886"/>
          </a:xfrm>
          <a:prstGeom prst="rect">
            <a:avLst/>
          </a:prstGeom>
          <a:noFill/>
        </p:spPr>
        <p:txBody>
          <a:bodyPr wrap="square" rtlCol="0">
            <a:spAutoFit/>
          </a:bodyPr>
          <a:lstStyle/>
          <a:p>
            <a:r>
              <a:rPr lang="es-ES" sz="1000" dirty="0" err="1" smtClean="0"/>
              <a:t>Name</a:t>
            </a:r>
            <a:r>
              <a:rPr lang="es-ES" sz="1000" dirty="0" smtClean="0"/>
              <a:t>:</a:t>
            </a:r>
          </a:p>
          <a:p>
            <a:endParaRPr lang="es-ES" sz="1000" dirty="0" smtClean="0"/>
          </a:p>
          <a:p>
            <a:r>
              <a:rPr lang="es-ES" sz="1000" dirty="0" err="1" smtClean="0"/>
              <a:t>Could</a:t>
            </a:r>
            <a:r>
              <a:rPr lang="es-ES" sz="1000" dirty="0" smtClean="0"/>
              <a:t> </a:t>
            </a:r>
            <a:r>
              <a:rPr lang="es-ES" sz="1000" dirty="0" err="1" smtClean="0"/>
              <a:t>she</a:t>
            </a:r>
            <a:r>
              <a:rPr lang="es-ES" sz="1000" dirty="0" smtClean="0"/>
              <a:t> vote?</a:t>
            </a:r>
            <a:endParaRPr lang="es-ES" sz="1000" dirty="0"/>
          </a:p>
        </p:txBody>
      </p:sp>
      <p:sp>
        <p:nvSpPr>
          <p:cNvPr id="8" name="7 Llamada con línea 1"/>
          <p:cNvSpPr/>
          <p:nvPr/>
        </p:nvSpPr>
        <p:spPr>
          <a:xfrm>
            <a:off x="2348880" y="4499992"/>
            <a:ext cx="792088" cy="936104"/>
          </a:xfrm>
          <a:prstGeom prst="borderCallout1">
            <a:avLst>
              <a:gd name="adj1" fmla="val -2136"/>
              <a:gd name="adj2" fmla="val 49388"/>
              <a:gd name="adj3" fmla="val -30274"/>
              <a:gd name="adj4" fmla="val 736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2348880" y="4572000"/>
            <a:ext cx="720080" cy="707886"/>
          </a:xfrm>
          <a:prstGeom prst="rect">
            <a:avLst/>
          </a:prstGeom>
          <a:noFill/>
        </p:spPr>
        <p:txBody>
          <a:bodyPr wrap="square" rtlCol="0">
            <a:spAutoFit/>
          </a:bodyPr>
          <a:lstStyle/>
          <a:p>
            <a:r>
              <a:rPr lang="es-ES" sz="1000" dirty="0" err="1" smtClean="0"/>
              <a:t>Name</a:t>
            </a:r>
            <a:r>
              <a:rPr lang="es-ES" sz="1000" dirty="0" smtClean="0"/>
              <a:t>:</a:t>
            </a:r>
          </a:p>
          <a:p>
            <a:endParaRPr lang="es-ES" sz="1000" dirty="0" smtClean="0"/>
          </a:p>
          <a:p>
            <a:r>
              <a:rPr lang="es-ES" sz="1000" dirty="0" err="1" smtClean="0"/>
              <a:t>Could</a:t>
            </a:r>
            <a:r>
              <a:rPr lang="es-ES" sz="1000" dirty="0" smtClean="0"/>
              <a:t> he vote?</a:t>
            </a:r>
            <a:endParaRPr lang="es-ES" sz="1000" dirty="0"/>
          </a:p>
        </p:txBody>
      </p:sp>
      <p:sp>
        <p:nvSpPr>
          <p:cNvPr id="10" name="9 Llamada con línea 1"/>
          <p:cNvSpPr/>
          <p:nvPr/>
        </p:nvSpPr>
        <p:spPr>
          <a:xfrm>
            <a:off x="4293096" y="4644008"/>
            <a:ext cx="1224136" cy="864096"/>
          </a:xfrm>
          <a:prstGeom prst="borderCallout1">
            <a:avLst>
              <a:gd name="adj1" fmla="val 41426"/>
              <a:gd name="adj2" fmla="val -2108"/>
              <a:gd name="adj3" fmla="val -49854"/>
              <a:gd name="adj4" fmla="val -5934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4365104" y="4716016"/>
            <a:ext cx="1152128" cy="830997"/>
          </a:xfrm>
          <a:prstGeom prst="rect">
            <a:avLst/>
          </a:prstGeom>
          <a:noFill/>
        </p:spPr>
        <p:txBody>
          <a:bodyPr wrap="square" rtlCol="0">
            <a:spAutoFit/>
          </a:bodyPr>
          <a:lstStyle/>
          <a:p>
            <a:r>
              <a:rPr lang="es-ES" sz="1000" dirty="0" err="1" smtClean="0"/>
              <a:t>Name</a:t>
            </a:r>
            <a:r>
              <a:rPr lang="es-ES" sz="1000" dirty="0" smtClean="0"/>
              <a:t>:</a:t>
            </a:r>
          </a:p>
          <a:p>
            <a:endParaRPr lang="es-ES" sz="1000" dirty="0" smtClean="0"/>
          </a:p>
          <a:p>
            <a:r>
              <a:rPr lang="es-ES" sz="1000" dirty="0" err="1" smtClean="0"/>
              <a:t>Could</a:t>
            </a:r>
            <a:r>
              <a:rPr lang="es-ES" sz="1000" dirty="0" smtClean="0"/>
              <a:t> he vote?</a:t>
            </a:r>
          </a:p>
          <a:p>
            <a:endParaRPr lang="es-ES" dirty="0"/>
          </a:p>
        </p:txBody>
      </p:sp>
      <p:sp>
        <p:nvSpPr>
          <p:cNvPr id="12" name="11 Llamada con línea 1"/>
          <p:cNvSpPr/>
          <p:nvPr/>
        </p:nvSpPr>
        <p:spPr>
          <a:xfrm>
            <a:off x="5373216" y="2483768"/>
            <a:ext cx="1080120" cy="648072"/>
          </a:xfrm>
          <a:prstGeom prst="borderCallout1">
            <a:avLst>
              <a:gd name="adj1" fmla="val 18750"/>
              <a:gd name="adj2" fmla="val -8333"/>
              <a:gd name="adj3" fmla="val 58119"/>
              <a:gd name="adj4" fmla="val -938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CuadroTexto"/>
          <p:cNvSpPr txBox="1"/>
          <p:nvPr/>
        </p:nvSpPr>
        <p:spPr>
          <a:xfrm>
            <a:off x="5445224" y="2483768"/>
            <a:ext cx="936104" cy="861774"/>
          </a:xfrm>
          <a:prstGeom prst="rect">
            <a:avLst/>
          </a:prstGeom>
          <a:noFill/>
        </p:spPr>
        <p:txBody>
          <a:bodyPr wrap="square" rtlCol="0">
            <a:spAutoFit/>
          </a:bodyPr>
          <a:lstStyle/>
          <a:p>
            <a:r>
              <a:rPr lang="es-ES" sz="1000" dirty="0" err="1" smtClean="0"/>
              <a:t>Name</a:t>
            </a:r>
            <a:r>
              <a:rPr lang="es-ES" sz="1000" dirty="0" smtClean="0"/>
              <a:t>:</a:t>
            </a:r>
          </a:p>
          <a:p>
            <a:endParaRPr lang="es-ES" sz="1000" dirty="0" smtClean="0"/>
          </a:p>
          <a:p>
            <a:r>
              <a:rPr lang="es-ES" sz="1000" dirty="0" err="1" smtClean="0"/>
              <a:t>Could</a:t>
            </a:r>
            <a:r>
              <a:rPr lang="es-ES" sz="1000" dirty="0" smtClean="0"/>
              <a:t> he vote?</a:t>
            </a:r>
          </a:p>
          <a:p>
            <a:endParaRPr lang="es-ES" sz="1000" dirty="0"/>
          </a:p>
        </p:txBody>
      </p:sp>
      <p:sp>
        <p:nvSpPr>
          <p:cNvPr id="14" name="13 CuadroTexto"/>
          <p:cNvSpPr txBox="1"/>
          <p:nvPr/>
        </p:nvSpPr>
        <p:spPr>
          <a:xfrm>
            <a:off x="0" y="5724128"/>
            <a:ext cx="6858000" cy="3046988"/>
          </a:xfrm>
          <a:prstGeom prst="rect">
            <a:avLst/>
          </a:prstGeom>
          <a:noFill/>
        </p:spPr>
        <p:txBody>
          <a:bodyPr wrap="square" rtlCol="0">
            <a:spAutoFit/>
          </a:bodyPr>
          <a:lstStyle/>
          <a:p>
            <a:r>
              <a:rPr lang="en-US" sz="1200" b="1" dirty="0" smtClean="0"/>
              <a:t>9/ </a:t>
            </a:r>
            <a:r>
              <a:rPr lang="en-US" sz="1200" b="1" dirty="0" smtClean="0"/>
              <a:t>Why was Julius Cesar assassinated? </a:t>
            </a:r>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r>
              <a:rPr lang="en-US" sz="1200" b="1" dirty="0" smtClean="0"/>
              <a:t>10/Read </a:t>
            </a:r>
            <a:r>
              <a:rPr lang="en-US" sz="1200" b="1" dirty="0" smtClean="0"/>
              <a:t>the text and fill the gaps with the words bellow</a:t>
            </a:r>
          </a:p>
          <a:p>
            <a:endParaRPr lang="en-US" sz="1200" b="1" dirty="0" smtClean="0"/>
          </a:p>
          <a:p>
            <a:r>
              <a:rPr lang="en-US" sz="1200" dirty="0" smtClean="0"/>
              <a:t>When Rome established a …………………………. in 509 B.C., two major classes developed. The ………………………. controlled the government with a Senate, made up of 300 elected officials. The senate chose two ……………………….. to administer the laws of Rome. Plebeians could not hold public office or marry into a patrician family. During the time of the Republic to the time of the ………………………….., plebeians, who fought in many ways to help Rome gain power, demanded more …………………………. The government slowly began to change to appeal to plebeians who out-numbered everyone else in population.</a:t>
            </a:r>
            <a:endParaRPr 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0"/>
            <a:ext cx="6858000" cy="9879628"/>
          </a:xfrm>
          <a:prstGeom prst="rect">
            <a:avLst/>
          </a:prstGeom>
          <a:noFill/>
        </p:spPr>
        <p:txBody>
          <a:bodyPr wrap="square" rtlCol="0">
            <a:spAutoFit/>
          </a:bodyPr>
          <a:lstStyle/>
          <a:p>
            <a:r>
              <a:rPr lang="en-US" sz="1200" b="1" dirty="0" smtClean="0"/>
              <a:t>11/ </a:t>
            </a:r>
            <a:r>
              <a:rPr lang="en-US" sz="1200" b="1" dirty="0" smtClean="0"/>
              <a:t>These sentences are wrong. Correct them.</a:t>
            </a:r>
          </a:p>
          <a:p>
            <a:endParaRPr lang="en-US" sz="1200" b="1" dirty="0" smtClean="0"/>
          </a:p>
          <a:p>
            <a:r>
              <a:rPr lang="en-US" sz="1200" dirty="0" smtClean="0"/>
              <a:t>-The Republic was established when Romulus founded Rome</a:t>
            </a:r>
          </a:p>
          <a:p>
            <a:endParaRPr lang="en-US" sz="1200" dirty="0" smtClean="0"/>
          </a:p>
          <a:p>
            <a:r>
              <a:rPr lang="en-US" sz="1200" dirty="0" smtClean="0"/>
              <a:t>-The Roman Empire was very wealthy although it didn’t have good trade routes </a:t>
            </a:r>
          </a:p>
          <a:p>
            <a:endParaRPr lang="en-US" sz="1200" dirty="0" smtClean="0"/>
          </a:p>
          <a:p>
            <a:r>
              <a:rPr lang="en-US" sz="1200" dirty="0" smtClean="0"/>
              <a:t>-The slaves were very important in Rome because they approved the laws  </a:t>
            </a:r>
          </a:p>
          <a:p>
            <a:endParaRPr lang="en-US" sz="1200" dirty="0" smtClean="0"/>
          </a:p>
          <a:p>
            <a:r>
              <a:rPr lang="en-US" sz="1200" dirty="0" smtClean="0"/>
              <a:t>-The large estates owned by patricians were worked by senators</a:t>
            </a:r>
          </a:p>
          <a:p>
            <a:endParaRPr lang="en-US" sz="1200" dirty="0" smtClean="0"/>
          </a:p>
          <a:p>
            <a:r>
              <a:rPr lang="en-US" sz="1200" dirty="0" smtClean="0"/>
              <a:t>-The presence of women in Roman Senate began in the republican period </a:t>
            </a:r>
          </a:p>
          <a:p>
            <a:endParaRPr lang="en-US" sz="1200" dirty="0" smtClean="0"/>
          </a:p>
          <a:p>
            <a:r>
              <a:rPr lang="en-US" sz="1200" b="1" dirty="0" smtClean="0"/>
              <a:t>12/ </a:t>
            </a:r>
            <a:r>
              <a:rPr lang="en-US" sz="1200" b="1" dirty="0" smtClean="0"/>
              <a:t>Label the </a:t>
            </a:r>
            <a:r>
              <a:rPr lang="en-US" sz="1200" b="1" dirty="0" smtClean="0"/>
              <a:t>parts </a:t>
            </a:r>
            <a:r>
              <a:rPr lang="en-US" sz="1200" b="1" dirty="0" smtClean="0"/>
              <a:t>of this </a:t>
            </a:r>
            <a:r>
              <a:rPr lang="en-US" sz="1200" b="1" dirty="0" smtClean="0"/>
              <a:t>military </a:t>
            </a:r>
            <a:r>
              <a:rPr lang="en-US" sz="1200" b="1" dirty="0" smtClean="0"/>
              <a:t>camp</a:t>
            </a:r>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r>
              <a:rPr lang="en-US" sz="1200" b="1" dirty="0" smtClean="0"/>
              <a:t>13/ </a:t>
            </a:r>
            <a:r>
              <a:rPr lang="en-US" sz="1200" b="1" dirty="0" smtClean="0"/>
              <a:t>Why did the consuls and the senate give power to the military commanders during the Republic?</a:t>
            </a:r>
          </a:p>
          <a:p>
            <a:endParaRPr lang="en-US" sz="1200" b="1" dirty="0" smtClean="0"/>
          </a:p>
          <a:p>
            <a:endParaRPr lang="en-US" sz="1200" b="1" dirty="0" smtClean="0"/>
          </a:p>
          <a:p>
            <a:endParaRPr lang="en-US" sz="1200" b="1" dirty="0" smtClean="0"/>
          </a:p>
          <a:p>
            <a:endParaRPr lang="en-US" sz="1200" b="1" dirty="0" smtClean="0"/>
          </a:p>
          <a:p>
            <a:r>
              <a:rPr lang="en-US" sz="1200" b="1" dirty="0" smtClean="0"/>
              <a:t>14/ </a:t>
            </a:r>
            <a:r>
              <a:rPr lang="en-US" sz="1200" b="1" dirty="0" smtClean="0"/>
              <a:t>What happened when the military commanders got the power after that?</a:t>
            </a:r>
          </a:p>
          <a:p>
            <a:endParaRPr lang="en-US" sz="1200" b="1" dirty="0" smtClean="0"/>
          </a:p>
          <a:p>
            <a:endParaRPr lang="en-US" sz="1200" b="1" dirty="0" smtClean="0"/>
          </a:p>
          <a:p>
            <a:endParaRPr lang="en-US" sz="1200" b="1" dirty="0" smtClean="0"/>
          </a:p>
          <a:p>
            <a:r>
              <a:rPr lang="en-US" sz="1200" b="1" dirty="0" smtClean="0"/>
              <a:t>15/ </a:t>
            </a:r>
            <a:r>
              <a:rPr lang="en-US" sz="1200" b="1" dirty="0" smtClean="0"/>
              <a:t>-Who was the first emperor of Rome? ………………………</a:t>
            </a:r>
          </a:p>
          <a:p>
            <a:r>
              <a:rPr lang="en-US" sz="1200" b="1" dirty="0" smtClean="0"/>
              <a:t>       -Who was the last emperor of Rome? ……………………….</a:t>
            </a:r>
          </a:p>
          <a:p>
            <a:endParaRPr lang="en-US" sz="1200" b="1" dirty="0" smtClean="0"/>
          </a:p>
          <a:p>
            <a:r>
              <a:rPr lang="en-US" sz="1200" b="1" dirty="0" smtClean="0"/>
              <a:t>16/ </a:t>
            </a:r>
            <a:r>
              <a:rPr lang="en-US" sz="1200" b="1" dirty="0" smtClean="0"/>
              <a:t>Why did the Empire get into a crisis?</a:t>
            </a:r>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a:p>
            <a:endParaRPr lang="es-ES" sz="1200" dirty="0" smtClean="0"/>
          </a:p>
        </p:txBody>
      </p:sp>
      <p:pic>
        <p:nvPicPr>
          <p:cNvPr id="15362" name="Picture 2" descr="http://www.memo.fr/Media/Camp_romain.jpg"/>
          <p:cNvPicPr>
            <a:picLocks noChangeAspect="1" noChangeArrowheads="1"/>
          </p:cNvPicPr>
          <p:nvPr/>
        </p:nvPicPr>
        <p:blipFill>
          <a:blip r:embed="rId2" cstate="print"/>
          <a:srcRect/>
          <a:stretch>
            <a:fillRect/>
          </a:stretch>
        </p:blipFill>
        <p:spPr bwMode="auto">
          <a:xfrm>
            <a:off x="620688" y="2555776"/>
            <a:ext cx="3456384" cy="1688916"/>
          </a:xfrm>
          <a:prstGeom prst="rect">
            <a:avLst/>
          </a:prstGeom>
          <a:noFill/>
        </p:spPr>
      </p:pic>
      <p:sp>
        <p:nvSpPr>
          <p:cNvPr id="4" name="3 Llamada con línea 1"/>
          <p:cNvSpPr/>
          <p:nvPr/>
        </p:nvSpPr>
        <p:spPr>
          <a:xfrm>
            <a:off x="3573016" y="3203848"/>
            <a:ext cx="1584176" cy="432048"/>
          </a:xfrm>
          <a:prstGeom prst="borderCallout1">
            <a:avLst>
              <a:gd name="adj1" fmla="val 49615"/>
              <a:gd name="adj2" fmla="val -335"/>
              <a:gd name="adj3" fmla="val -72687"/>
              <a:gd name="adj4" fmla="val -1052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Llamada con línea 1"/>
          <p:cNvSpPr/>
          <p:nvPr/>
        </p:nvSpPr>
        <p:spPr>
          <a:xfrm>
            <a:off x="4869160" y="3995936"/>
            <a:ext cx="1656184" cy="360040"/>
          </a:xfrm>
          <a:prstGeom prst="borderCallout1">
            <a:avLst>
              <a:gd name="adj1" fmla="val 53142"/>
              <a:gd name="adj2" fmla="val -1432"/>
              <a:gd name="adj3" fmla="val -181155"/>
              <a:gd name="adj4" fmla="val -1924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5157192" y="8316416"/>
            <a:ext cx="288032"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Llamada con línea 1"/>
          <p:cNvSpPr/>
          <p:nvPr/>
        </p:nvSpPr>
        <p:spPr>
          <a:xfrm>
            <a:off x="4286256" y="2285984"/>
            <a:ext cx="1214446" cy="428628"/>
          </a:xfrm>
          <a:prstGeom prst="borderCallout1">
            <a:avLst>
              <a:gd name="adj1" fmla="val 40972"/>
              <a:gd name="adj2" fmla="val -490"/>
              <a:gd name="adj3" fmla="val 114722"/>
              <a:gd name="adj4" fmla="val -12225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Llamada con línea 1"/>
          <p:cNvSpPr/>
          <p:nvPr/>
        </p:nvSpPr>
        <p:spPr>
          <a:xfrm>
            <a:off x="285728" y="4143372"/>
            <a:ext cx="1214446" cy="428628"/>
          </a:xfrm>
          <a:prstGeom prst="borderCallout1">
            <a:avLst>
              <a:gd name="adj1" fmla="val -7917"/>
              <a:gd name="adj2" fmla="val 19118"/>
              <a:gd name="adj3" fmla="val -58610"/>
              <a:gd name="adj4" fmla="val 3225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04664" y="683568"/>
          <a:ext cx="6192688" cy="6126400"/>
        </p:xfrm>
        <a:graphic>
          <a:graphicData uri="http://schemas.openxmlformats.org/drawingml/2006/table">
            <a:tbl>
              <a:tblPr firstRow="1" bandRow="1">
                <a:tableStyleId>{5C22544A-7EE6-4342-B048-85BDC9FD1C3A}</a:tableStyleId>
              </a:tblPr>
              <a:tblGrid>
                <a:gridCol w="1548172"/>
                <a:gridCol w="1548172"/>
                <a:gridCol w="1548172"/>
                <a:gridCol w="1548172"/>
              </a:tblGrid>
              <a:tr h="360040">
                <a:tc>
                  <a:txBody>
                    <a:bodyPr/>
                    <a:lstStyle/>
                    <a:p>
                      <a:endParaRPr lang="es-ES" dirty="0"/>
                    </a:p>
                  </a:txBody>
                  <a:tcPr>
                    <a:solidFill>
                      <a:schemeClr val="bg1">
                        <a:lumMod val="95000"/>
                      </a:schemeClr>
                    </a:solidFill>
                  </a:tcPr>
                </a:tc>
                <a:tc>
                  <a:txBody>
                    <a:bodyPr/>
                    <a:lstStyle/>
                    <a:p>
                      <a:r>
                        <a:rPr lang="es-ES" dirty="0" smtClean="0">
                          <a:solidFill>
                            <a:schemeClr val="tx1"/>
                          </a:solidFill>
                        </a:rPr>
                        <a:t>MONARCHY</a:t>
                      </a:r>
                      <a:endParaRPr lang="es-ES" dirty="0">
                        <a:solidFill>
                          <a:schemeClr val="tx1"/>
                        </a:solidFill>
                      </a:endParaRPr>
                    </a:p>
                  </a:txBody>
                  <a:tcPr>
                    <a:solidFill>
                      <a:schemeClr val="bg1">
                        <a:lumMod val="95000"/>
                      </a:schemeClr>
                    </a:solidFill>
                  </a:tcPr>
                </a:tc>
                <a:tc>
                  <a:txBody>
                    <a:bodyPr/>
                    <a:lstStyle/>
                    <a:p>
                      <a:r>
                        <a:rPr lang="es-ES" dirty="0" smtClean="0">
                          <a:solidFill>
                            <a:schemeClr val="tx1"/>
                          </a:solidFill>
                        </a:rPr>
                        <a:t>REPUBLIC</a:t>
                      </a:r>
                      <a:endParaRPr lang="es-ES" dirty="0">
                        <a:solidFill>
                          <a:schemeClr val="tx1"/>
                        </a:solidFill>
                      </a:endParaRPr>
                    </a:p>
                  </a:txBody>
                  <a:tcPr>
                    <a:solidFill>
                      <a:schemeClr val="bg1">
                        <a:lumMod val="95000"/>
                      </a:schemeClr>
                    </a:solidFill>
                  </a:tcPr>
                </a:tc>
                <a:tc>
                  <a:txBody>
                    <a:bodyPr/>
                    <a:lstStyle/>
                    <a:p>
                      <a:r>
                        <a:rPr lang="es-ES" dirty="0" smtClean="0">
                          <a:solidFill>
                            <a:schemeClr val="tx1"/>
                          </a:solidFill>
                        </a:rPr>
                        <a:t>EMPIRE</a:t>
                      </a:r>
                      <a:endParaRPr lang="es-ES" dirty="0">
                        <a:solidFill>
                          <a:schemeClr val="tx1"/>
                        </a:solidFill>
                      </a:endParaRPr>
                    </a:p>
                  </a:txBody>
                  <a:tcPr>
                    <a:solidFill>
                      <a:schemeClr val="bg1">
                        <a:lumMod val="95000"/>
                      </a:schemeClr>
                    </a:solidFill>
                  </a:tcPr>
                </a:tc>
              </a:tr>
              <a:tr h="1152128">
                <a:tc>
                  <a:txBody>
                    <a:bodyPr/>
                    <a:lstStyle/>
                    <a:p>
                      <a:r>
                        <a:rPr lang="es-ES" sz="1200" dirty="0" err="1" smtClean="0"/>
                        <a:t>Who</a:t>
                      </a:r>
                      <a:r>
                        <a:rPr lang="es-ES" sz="1200" dirty="0" smtClean="0"/>
                        <a:t> </a:t>
                      </a:r>
                      <a:r>
                        <a:rPr lang="es-ES" sz="1200" dirty="0" err="1" smtClean="0"/>
                        <a:t>commanded</a:t>
                      </a:r>
                      <a:r>
                        <a:rPr lang="es-ES" sz="1200" dirty="0" smtClean="0"/>
                        <a:t>?</a:t>
                      </a:r>
                      <a:endParaRPr lang="es-ES" sz="1200"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dirty="0"/>
                    </a:p>
                  </a:txBody>
                  <a:tcPr>
                    <a:solidFill>
                      <a:schemeClr val="bg1">
                        <a:lumMod val="95000"/>
                      </a:schemeClr>
                    </a:solidFill>
                  </a:tcPr>
                </a:tc>
              </a:tr>
              <a:tr h="1152128">
                <a:tc>
                  <a:txBody>
                    <a:bodyPr/>
                    <a:lstStyle/>
                    <a:p>
                      <a:r>
                        <a:rPr lang="es-ES" sz="1200" dirty="0" err="1" smtClean="0"/>
                        <a:t>Who</a:t>
                      </a:r>
                      <a:r>
                        <a:rPr lang="es-ES" sz="1200" dirty="0" smtClean="0"/>
                        <a:t> </a:t>
                      </a:r>
                      <a:r>
                        <a:rPr lang="es-ES" sz="1200" dirty="0" err="1" smtClean="0"/>
                        <a:t>helped</a:t>
                      </a:r>
                      <a:r>
                        <a:rPr lang="es-ES" sz="1200" dirty="0" smtClean="0"/>
                        <a:t> </a:t>
                      </a:r>
                      <a:r>
                        <a:rPr lang="es-ES" sz="1200" dirty="0" err="1" smtClean="0"/>
                        <a:t>him</a:t>
                      </a:r>
                      <a:r>
                        <a:rPr lang="es-ES" sz="1200" dirty="0" smtClean="0"/>
                        <a:t>/</a:t>
                      </a:r>
                      <a:r>
                        <a:rPr lang="es-ES" sz="1200" dirty="0" err="1" smtClean="0"/>
                        <a:t>them</a:t>
                      </a:r>
                      <a:r>
                        <a:rPr lang="es-ES" sz="1200" dirty="0" smtClean="0"/>
                        <a:t> </a:t>
                      </a:r>
                      <a:r>
                        <a:rPr lang="es-ES" sz="1200" dirty="0" err="1" smtClean="0"/>
                        <a:t>to</a:t>
                      </a:r>
                      <a:r>
                        <a:rPr lang="es-ES" sz="1200" dirty="0" smtClean="0"/>
                        <a:t> </a:t>
                      </a:r>
                      <a:r>
                        <a:rPr lang="es-ES" sz="1200" dirty="0" err="1" smtClean="0"/>
                        <a:t>govern</a:t>
                      </a:r>
                      <a:r>
                        <a:rPr lang="es-ES" sz="1200" dirty="0" smtClean="0"/>
                        <a:t>?</a:t>
                      </a:r>
                      <a:endParaRPr lang="es-ES" sz="1200"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dirty="0"/>
                    </a:p>
                  </a:txBody>
                  <a:tcPr>
                    <a:solidFill>
                      <a:schemeClr val="bg1">
                        <a:lumMod val="95000"/>
                      </a:schemeClr>
                    </a:solidFill>
                  </a:tcPr>
                </a:tc>
              </a:tr>
              <a:tr h="1152128">
                <a:tc>
                  <a:txBody>
                    <a:bodyPr/>
                    <a:lstStyle/>
                    <a:p>
                      <a:r>
                        <a:rPr lang="es-ES" sz="1200" dirty="0" err="1" smtClean="0"/>
                        <a:t>From</a:t>
                      </a:r>
                      <a:r>
                        <a:rPr lang="es-ES" sz="1200" dirty="0" smtClean="0"/>
                        <a:t> </a:t>
                      </a:r>
                      <a:r>
                        <a:rPr lang="es-ES" sz="1200" dirty="0" err="1" smtClean="0"/>
                        <a:t>when</a:t>
                      </a:r>
                      <a:r>
                        <a:rPr lang="es-ES" sz="1200" dirty="0" smtClean="0"/>
                        <a:t> </a:t>
                      </a:r>
                      <a:r>
                        <a:rPr lang="es-ES" sz="1200" dirty="0" err="1" smtClean="0"/>
                        <a:t>to</a:t>
                      </a:r>
                      <a:r>
                        <a:rPr lang="es-ES" sz="1200" dirty="0" smtClean="0"/>
                        <a:t> </a:t>
                      </a:r>
                      <a:r>
                        <a:rPr lang="es-ES" sz="1200" dirty="0" err="1" smtClean="0"/>
                        <a:t>when</a:t>
                      </a:r>
                      <a:r>
                        <a:rPr lang="es-ES" sz="1200" dirty="0" smtClean="0"/>
                        <a:t>?</a:t>
                      </a:r>
                      <a:endParaRPr lang="es-ES" sz="1200"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a:p>
                  </a:txBody>
                  <a:tcPr>
                    <a:solidFill>
                      <a:schemeClr val="bg1">
                        <a:lumMod val="95000"/>
                      </a:schemeClr>
                    </a:solidFill>
                  </a:tcPr>
                </a:tc>
                <a:tc>
                  <a:txBody>
                    <a:bodyPr/>
                    <a:lstStyle/>
                    <a:p>
                      <a:endParaRPr lang="es-ES" dirty="0"/>
                    </a:p>
                  </a:txBody>
                  <a:tcPr>
                    <a:solidFill>
                      <a:schemeClr val="bg1">
                        <a:lumMod val="95000"/>
                      </a:schemeClr>
                    </a:solidFill>
                  </a:tcPr>
                </a:tc>
              </a:tr>
              <a:tr h="1152128">
                <a:tc>
                  <a:txBody>
                    <a:bodyPr/>
                    <a:lstStyle/>
                    <a:p>
                      <a:r>
                        <a:rPr lang="es-ES" sz="1200" dirty="0" err="1" smtClean="0"/>
                        <a:t>Why</a:t>
                      </a:r>
                      <a:r>
                        <a:rPr lang="es-ES" sz="1200" dirty="0" smtClean="0"/>
                        <a:t> </a:t>
                      </a:r>
                      <a:r>
                        <a:rPr lang="es-ES" sz="1200" dirty="0" err="1" smtClean="0"/>
                        <a:t>did</a:t>
                      </a:r>
                      <a:r>
                        <a:rPr lang="es-ES" sz="1200" dirty="0" smtClean="0"/>
                        <a:t> </a:t>
                      </a:r>
                      <a:r>
                        <a:rPr lang="es-ES" sz="1200" dirty="0" err="1" smtClean="0"/>
                        <a:t>it</a:t>
                      </a:r>
                      <a:r>
                        <a:rPr lang="es-ES" sz="1200" dirty="0" smtClean="0"/>
                        <a:t> </a:t>
                      </a:r>
                      <a:r>
                        <a:rPr lang="es-ES" sz="1200" dirty="0" err="1" smtClean="0"/>
                        <a:t>begin</a:t>
                      </a:r>
                      <a:r>
                        <a:rPr lang="es-ES" sz="1200" dirty="0" smtClean="0"/>
                        <a:t>?</a:t>
                      </a:r>
                      <a:endParaRPr lang="es-ES" sz="1200"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dirty="0"/>
                    </a:p>
                  </a:txBody>
                  <a:tcPr>
                    <a:solidFill>
                      <a:schemeClr val="bg1">
                        <a:lumMod val="95000"/>
                      </a:schemeClr>
                    </a:solidFill>
                  </a:tcPr>
                </a:tc>
                <a:tc>
                  <a:txBody>
                    <a:bodyPr/>
                    <a:lstStyle/>
                    <a:p>
                      <a:endParaRPr lang="es-ES" dirty="0"/>
                    </a:p>
                  </a:txBody>
                  <a:tcPr>
                    <a:solidFill>
                      <a:schemeClr val="bg1">
                        <a:lumMod val="95000"/>
                      </a:schemeClr>
                    </a:solidFill>
                  </a:tcPr>
                </a:tc>
              </a:tr>
              <a:tr h="1152128">
                <a:tc>
                  <a:txBody>
                    <a:bodyPr/>
                    <a:lstStyle/>
                    <a:p>
                      <a:r>
                        <a:rPr lang="es-ES" sz="1200" dirty="0" err="1" smtClean="0"/>
                        <a:t>Why</a:t>
                      </a:r>
                      <a:r>
                        <a:rPr lang="es-ES" sz="1200" dirty="0" smtClean="0"/>
                        <a:t> </a:t>
                      </a:r>
                      <a:r>
                        <a:rPr lang="es-ES" sz="1200" dirty="0" err="1" smtClean="0"/>
                        <a:t>did</a:t>
                      </a:r>
                      <a:r>
                        <a:rPr lang="es-ES" sz="1200" dirty="0" smtClean="0"/>
                        <a:t> </a:t>
                      </a:r>
                      <a:r>
                        <a:rPr lang="es-ES" sz="1200" dirty="0" err="1" smtClean="0"/>
                        <a:t>it</a:t>
                      </a:r>
                      <a:r>
                        <a:rPr lang="es-ES" sz="1200" dirty="0" smtClean="0"/>
                        <a:t> </a:t>
                      </a:r>
                      <a:r>
                        <a:rPr lang="es-ES" sz="1200" dirty="0" err="1" smtClean="0"/>
                        <a:t>end</a:t>
                      </a:r>
                      <a:r>
                        <a:rPr lang="es-ES" sz="1200" dirty="0" smtClean="0"/>
                        <a:t>?</a:t>
                      </a:r>
                      <a:endParaRPr lang="es-ES" sz="1200" dirty="0"/>
                    </a:p>
                  </a:txBody>
                  <a:tcPr>
                    <a:solidFill>
                      <a:schemeClr val="bg1">
                        <a:lumMod val="95000"/>
                      </a:schemeClr>
                    </a:solidFill>
                  </a:tcPr>
                </a:tc>
                <a:tc>
                  <a:txBody>
                    <a:bodyPr/>
                    <a:lstStyle/>
                    <a:p>
                      <a:endParaRPr lang="es-ES"/>
                    </a:p>
                  </a:txBody>
                  <a:tcPr>
                    <a:solidFill>
                      <a:schemeClr val="bg1">
                        <a:lumMod val="95000"/>
                      </a:schemeClr>
                    </a:solidFill>
                  </a:tcPr>
                </a:tc>
                <a:tc>
                  <a:txBody>
                    <a:bodyPr/>
                    <a:lstStyle/>
                    <a:p>
                      <a:endParaRPr lang="es-ES"/>
                    </a:p>
                  </a:txBody>
                  <a:tcPr>
                    <a:solidFill>
                      <a:schemeClr val="bg1">
                        <a:lumMod val="95000"/>
                      </a:schemeClr>
                    </a:solidFill>
                  </a:tcPr>
                </a:tc>
                <a:tc>
                  <a:txBody>
                    <a:bodyPr/>
                    <a:lstStyle/>
                    <a:p>
                      <a:endParaRPr lang="es-ES" dirty="0"/>
                    </a:p>
                  </a:txBody>
                  <a:tcPr>
                    <a:solidFill>
                      <a:schemeClr val="bg1">
                        <a:lumMod val="95000"/>
                      </a:schemeClr>
                    </a:solidFill>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514</Words>
  <Application>Microsoft Office PowerPoint</Application>
  <PresentationFormat>Presentación en pantalla (4:3)</PresentationFormat>
  <Paragraphs>145</Paragraphs>
  <Slides>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vt:lpstr>
      <vt:lpstr>Calibri</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Usuario</cp:lastModifiedBy>
  <cp:revision>19</cp:revision>
  <dcterms:modified xsi:type="dcterms:W3CDTF">2016-03-01T16:01:33Z</dcterms:modified>
</cp:coreProperties>
</file>