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46FBB9A-9A80-405A-9AB2-D4B29A3AC422}" type="datetimeFigureOut">
              <a:rPr lang="es-PY" smtClean="0"/>
              <a:t>20/3/2020</a:t>
            </a:fld>
            <a:endParaRPr lang="es-PY"/>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PY"/>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40E8E9E-DA50-4449-B643-9DDCC4ACDD04}" type="slidenum">
              <a:rPr lang="es-PY" smtClean="0"/>
              <a:t>‹Nº›</a:t>
            </a:fld>
            <a:endParaRPr lang="es-PY"/>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095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46FBB9A-9A80-405A-9AB2-D4B29A3AC422}" type="datetimeFigureOut">
              <a:rPr lang="es-PY" smtClean="0"/>
              <a:t>20/3/2020</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340E8E9E-DA50-4449-B643-9DDCC4ACDD04}" type="slidenum">
              <a:rPr lang="es-PY" smtClean="0"/>
              <a:t>‹Nº›</a:t>
            </a:fld>
            <a:endParaRPr lang="es-PY"/>
          </a:p>
        </p:txBody>
      </p:sp>
    </p:spTree>
    <p:extLst>
      <p:ext uri="{BB962C8B-B14F-4D97-AF65-F5344CB8AC3E}">
        <p14:creationId xmlns:p14="http://schemas.microsoft.com/office/powerpoint/2010/main" val="31540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46FBB9A-9A80-405A-9AB2-D4B29A3AC422}" type="datetimeFigureOut">
              <a:rPr lang="es-PY" smtClean="0"/>
              <a:t>20/3/2020</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340E8E9E-DA50-4449-B643-9DDCC4ACDD04}" type="slidenum">
              <a:rPr lang="es-PY" smtClean="0"/>
              <a:t>‹Nº›</a:t>
            </a:fld>
            <a:endParaRPr lang="es-PY"/>
          </a:p>
        </p:txBody>
      </p:sp>
    </p:spTree>
    <p:extLst>
      <p:ext uri="{BB962C8B-B14F-4D97-AF65-F5344CB8AC3E}">
        <p14:creationId xmlns:p14="http://schemas.microsoft.com/office/powerpoint/2010/main" val="2456802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46FBB9A-9A80-405A-9AB2-D4B29A3AC422}" type="datetimeFigureOut">
              <a:rPr lang="es-PY" smtClean="0"/>
              <a:t>20/3/2020</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340E8E9E-DA50-4449-B643-9DDCC4ACDD04}" type="slidenum">
              <a:rPr lang="es-PY" smtClean="0"/>
              <a:t>‹Nº›</a:t>
            </a:fld>
            <a:endParaRPr lang="es-PY"/>
          </a:p>
        </p:txBody>
      </p:sp>
    </p:spTree>
    <p:extLst>
      <p:ext uri="{BB962C8B-B14F-4D97-AF65-F5344CB8AC3E}">
        <p14:creationId xmlns:p14="http://schemas.microsoft.com/office/powerpoint/2010/main" val="207672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46FBB9A-9A80-405A-9AB2-D4B29A3AC422}" type="datetimeFigureOut">
              <a:rPr lang="es-PY" smtClean="0"/>
              <a:t>20/3/2020</a:t>
            </a:fld>
            <a:endParaRPr lang="es-PY"/>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PY"/>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40E8E9E-DA50-4449-B643-9DDCC4ACDD04}" type="slidenum">
              <a:rPr lang="es-PY" smtClean="0"/>
              <a:t>‹Nº›</a:t>
            </a:fld>
            <a:endParaRPr lang="es-PY"/>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997651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46FBB9A-9A80-405A-9AB2-D4B29A3AC422}" type="datetimeFigureOut">
              <a:rPr lang="es-PY" smtClean="0"/>
              <a:t>20/3/2020</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340E8E9E-DA50-4449-B643-9DDCC4ACDD04}" type="slidenum">
              <a:rPr lang="es-PY" smtClean="0"/>
              <a:t>‹Nº›</a:t>
            </a:fld>
            <a:endParaRPr lang="es-PY"/>
          </a:p>
        </p:txBody>
      </p:sp>
    </p:spTree>
    <p:extLst>
      <p:ext uri="{BB962C8B-B14F-4D97-AF65-F5344CB8AC3E}">
        <p14:creationId xmlns:p14="http://schemas.microsoft.com/office/powerpoint/2010/main" val="4231390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46FBB9A-9A80-405A-9AB2-D4B29A3AC422}" type="datetimeFigureOut">
              <a:rPr lang="es-PY" smtClean="0"/>
              <a:t>20/3/2020</a:t>
            </a:fld>
            <a:endParaRPr lang="es-PY"/>
          </a:p>
        </p:txBody>
      </p:sp>
      <p:sp>
        <p:nvSpPr>
          <p:cNvPr id="8" name="Footer Placeholder 7"/>
          <p:cNvSpPr>
            <a:spLocks noGrp="1"/>
          </p:cNvSpPr>
          <p:nvPr>
            <p:ph type="ftr" sz="quarter" idx="11"/>
          </p:nvPr>
        </p:nvSpPr>
        <p:spPr/>
        <p:txBody>
          <a:bodyPr/>
          <a:lstStyle/>
          <a:p>
            <a:endParaRPr lang="es-PY"/>
          </a:p>
        </p:txBody>
      </p:sp>
      <p:sp>
        <p:nvSpPr>
          <p:cNvPr id="9" name="Slide Number Placeholder 8"/>
          <p:cNvSpPr>
            <a:spLocks noGrp="1"/>
          </p:cNvSpPr>
          <p:nvPr>
            <p:ph type="sldNum" sz="quarter" idx="12"/>
          </p:nvPr>
        </p:nvSpPr>
        <p:spPr/>
        <p:txBody>
          <a:bodyPr/>
          <a:lstStyle/>
          <a:p>
            <a:fld id="{340E8E9E-DA50-4449-B643-9DDCC4ACDD04}" type="slidenum">
              <a:rPr lang="es-PY" smtClean="0"/>
              <a:t>‹Nº›</a:t>
            </a:fld>
            <a:endParaRPr lang="es-PY"/>
          </a:p>
        </p:txBody>
      </p:sp>
    </p:spTree>
    <p:extLst>
      <p:ext uri="{BB962C8B-B14F-4D97-AF65-F5344CB8AC3E}">
        <p14:creationId xmlns:p14="http://schemas.microsoft.com/office/powerpoint/2010/main" val="173376562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46FBB9A-9A80-405A-9AB2-D4B29A3AC422}" type="datetimeFigureOut">
              <a:rPr lang="es-PY" smtClean="0"/>
              <a:t>20/3/2020</a:t>
            </a:fld>
            <a:endParaRPr lang="es-PY"/>
          </a:p>
        </p:txBody>
      </p:sp>
      <p:sp>
        <p:nvSpPr>
          <p:cNvPr id="4" name="Footer Placeholder 3"/>
          <p:cNvSpPr>
            <a:spLocks noGrp="1"/>
          </p:cNvSpPr>
          <p:nvPr>
            <p:ph type="ftr" sz="quarter" idx="11"/>
          </p:nvPr>
        </p:nvSpPr>
        <p:spPr/>
        <p:txBody>
          <a:bodyPr/>
          <a:lstStyle/>
          <a:p>
            <a:endParaRPr lang="es-PY"/>
          </a:p>
        </p:txBody>
      </p:sp>
      <p:sp>
        <p:nvSpPr>
          <p:cNvPr id="5" name="Slide Number Placeholder 4"/>
          <p:cNvSpPr>
            <a:spLocks noGrp="1"/>
          </p:cNvSpPr>
          <p:nvPr>
            <p:ph type="sldNum" sz="quarter" idx="12"/>
          </p:nvPr>
        </p:nvSpPr>
        <p:spPr/>
        <p:txBody>
          <a:bodyPr/>
          <a:lstStyle/>
          <a:p>
            <a:fld id="{340E8E9E-DA50-4449-B643-9DDCC4ACDD04}" type="slidenum">
              <a:rPr lang="es-PY" smtClean="0"/>
              <a:t>‹Nº›</a:t>
            </a:fld>
            <a:endParaRPr lang="es-PY"/>
          </a:p>
        </p:txBody>
      </p:sp>
    </p:spTree>
    <p:extLst>
      <p:ext uri="{BB962C8B-B14F-4D97-AF65-F5344CB8AC3E}">
        <p14:creationId xmlns:p14="http://schemas.microsoft.com/office/powerpoint/2010/main" val="259182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FBB9A-9A80-405A-9AB2-D4B29A3AC422}" type="datetimeFigureOut">
              <a:rPr lang="es-PY" smtClean="0"/>
              <a:t>20/3/2020</a:t>
            </a:fld>
            <a:endParaRPr lang="es-PY"/>
          </a:p>
        </p:txBody>
      </p:sp>
      <p:sp>
        <p:nvSpPr>
          <p:cNvPr id="3" name="Footer Placeholder 2"/>
          <p:cNvSpPr>
            <a:spLocks noGrp="1"/>
          </p:cNvSpPr>
          <p:nvPr>
            <p:ph type="ftr" sz="quarter" idx="11"/>
          </p:nvPr>
        </p:nvSpPr>
        <p:spPr/>
        <p:txBody>
          <a:bodyPr/>
          <a:lstStyle/>
          <a:p>
            <a:endParaRPr lang="es-PY"/>
          </a:p>
        </p:txBody>
      </p:sp>
      <p:sp>
        <p:nvSpPr>
          <p:cNvPr id="4" name="Slide Number Placeholder 3"/>
          <p:cNvSpPr>
            <a:spLocks noGrp="1"/>
          </p:cNvSpPr>
          <p:nvPr>
            <p:ph type="sldNum" sz="quarter" idx="12"/>
          </p:nvPr>
        </p:nvSpPr>
        <p:spPr/>
        <p:txBody>
          <a:bodyPr/>
          <a:lstStyle/>
          <a:p>
            <a:fld id="{340E8E9E-DA50-4449-B643-9DDCC4ACDD04}" type="slidenum">
              <a:rPr lang="es-PY" smtClean="0"/>
              <a:t>‹Nº›</a:t>
            </a:fld>
            <a:endParaRPr lang="es-PY"/>
          </a:p>
        </p:txBody>
      </p:sp>
    </p:spTree>
    <p:extLst>
      <p:ext uri="{BB962C8B-B14F-4D97-AF65-F5344CB8AC3E}">
        <p14:creationId xmlns:p14="http://schemas.microsoft.com/office/powerpoint/2010/main" val="782266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746FBB9A-9A80-405A-9AB2-D4B29A3AC422}" type="datetimeFigureOut">
              <a:rPr lang="es-PY" smtClean="0"/>
              <a:t>20/3/2020</a:t>
            </a:fld>
            <a:endParaRPr lang="es-PY"/>
          </a:p>
        </p:txBody>
      </p:sp>
      <p:sp>
        <p:nvSpPr>
          <p:cNvPr id="6" name="Footer Placeholder 5"/>
          <p:cNvSpPr>
            <a:spLocks noGrp="1"/>
          </p:cNvSpPr>
          <p:nvPr>
            <p:ph type="ftr" sz="quarter" idx="11"/>
          </p:nvPr>
        </p:nvSpPr>
        <p:spPr>
          <a:xfrm>
            <a:off x="2103620" y="6375679"/>
            <a:ext cx="3482179" cy="345796"/>
          </a:xfrm>
        </p:spPr>
        <p:txBody>
          <a:bodyPr/>
          <a:lstStyle/>
          <a:p>
            <a:endParaRPr lang="es-PY"/>
          </a:p>
        </p:txBody>
      </p:sp>
      <p:sp>
        <p:nvSpPr>
          <p:cNvPr id="7" name="Slide Number Placeholder 6"/>
          <p:cNvSpPr>
            <a:spLocks noGrp="1"/>
          </p:cNvSpPr>
          <p:nvPr>
            <p:ph type="sldNum" sz="quarter" idx="12"/>
          </p:nvPr>
        </p:nvSpPr>
        <p:spPr>
          <a:xfrm>
            <a:off x="5691014" y="6375679"/>
            <a:ext cx="1232456" cy="345796"/>
          </a:xfrm>
        </p:spPr>
        <p:txBody>
          <a:bodyPr/>
          <a:lstStyle/>
          <a:p>
            <a:fld id="{340E8E9E-DA50-4449-B643-9DDCC4ACDD04}" type="slidenum">
              <a:rPr lang="es-PY" smtClean="0"/>
              <a:t>‹Nº›</a:t>
            </a:fld>
            <a:endParaRPr lang="es-PY"/>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852647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746FBB9A-9A80-405A-9AB2-D4B29A3AC422}" type="datetimeFigureOut">
              <a:rPr lang="es-PY" smtClean="0"/>
              <a:t>20/3/2020</a:t>
            </a:fld>
            <a:endParaRPr lang="es-PY"/>
          </a:p>
        </p:txBody>
      </p:sp>
      <p:sp>
        <p:nvSpPr>
          <p:cNvPr id="6" name="Footer Placeholder 5"/>
          <p:cNvSpPr>
            <a:spLocks noGrp="1"/>
          </p:cNvSpPr>
          <p:nvPr>
            <p:ph type="ftr" sz="quarter" idx="11"/>
          </p:nvPr>
        </p:nvSpPr>
        <p:spPr>
          <a:xfrm>
            <a:off x="2103621" y="6375679"/>
            <a:ext cx="3482178" cy="345796"/>
          </a:xfrm>
        </p:spPr>
        <p:txBody>
          <a:bodyPr/>
          <a:lstStyle/>
          <a:p>
            <a:endParaRPr lang="es-PY"/>
          </a:p>
        </p:txBody>
      </p:sp>
      <p:sp>
        <p:nvSpPr>
          <p:cNvPr id="7" name="Slide Number Placeholder 6"/>
          <p:cNvSpPr>
            <a:spLocks noGrp="1"/>
          </p:cNvSpPr>
          <p:nvPr>
            <p:ph type="sldNum" sz="quarter" idx="12"/>
          </p:nvPr>
        </p:nvSpPr>
        <p:spPr>
          <a:xfrm>
            <a:off x="5687568" y="6375679"/>
            <a:ext cx="1234440" cy="345796"/>
          </a:xfrm>
        </p:spPr>
        <p:txBody>
          <a:bodyPr/>
          <a:lstStyle/>
          <a:p>
            <a:fld id="{340E8E9E-DA50-4449-B643-9DDCC4ACDD04}" type="slidenum">
              <a:rPr lang="es-PY" smtClean="0"/>
              <a:t>‹Nº›</a:t>
            </a:fld>
            <a:endParaRPr lang="es-PY"/>
          </a:p>
        </p:txBody>
      </p:sp>
    </p:spTree>
    <p:extLst>
      <p:ext uri="{BB962C8B-B14F-4D97-AF65-F5344CB8AC3E}">
        <p14:creationId xmlns:p14="http://schemas.microsoft.com/office/powerpoint/2010/main" val="217129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46FBB9A-9A80-405A-9AB2-D4B29A3AC422}" type="datetimeFigureOut">
              <a:rPr lang="es-PY" smtClean="0"/>
              <a:t>20/3/2020</a:t>
            </a:fld>
            <a:endParaRPr lang="es-PY"/>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PY"/>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40E8E9E-DA50-4449-B643-9DDCC4ACDD04}" type="slidenum">
              <a:rPr lang="es-PY" smtClean="0"/>
              <a:t>‹Nº›</a:t>
            </a:fld>
            <a:endParaRPr lang="es-PY"/>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708098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41786-7680-4B2F-AE2C-74613B923C75}"/>
              </a:ext>
            </a:extLst>
          </p:cNvPr>
          <p:cNvSpPr>
            <a:spLocks noGrp="1"/>
          </p:cNvSpPr>
          <p:nvPr>
            <p:ph type="ctrTitle"/>
          </p:nvPr>
        </p:nvSpPr>
        <p:spPr>
          <a:xfrm>
            <a:off x="2865018" y="3447379"/>
            <a:ext cx="6461964" cy="1447800"/>
          </a:xfrm>
        </p:spPr>
        <p:txBody>
          <a:bodyPr/>
          <a:lstStyle/>
          <a:p>
            <a:r>
              <a:rPr lang="es-PY" sz="1800" b="1" dirty="0">
                <a:latin typeface="AR CHRISTY" panose="02000000000000000000" pitchFamily="2" charset="0"/>
              </a:rPr>
              <a:t>tema: </a:t>
            </a:r>
            <a:r>
              <a:rPr lang="es-PY" sz="1800" b="1" dirty="0">
                <a:latin typeface="Arial" panose="020B0604020202020204" pitchFamily="34" charset="0"/>
                <a:cs typeface="Arial" panose="020B0604020202020204" pitchFamily="34" charset="0"/>
              </a:rPr>
              <a:t>educación para la salud dentro del marco de medicina </a:t>
            </a:r>
          </a:p>
        </p:txBody>
      </p:sp>
      <p:sp>
        <p:nvSpPr>
          <p:cNvPr id="3" name="Subtítulo 2">
            <a:extLst>
              <a:ext uri="{FF2B5EF4-FFF2-40B4-BE49-F238E27FC236}">
                <a16:creationId xmlns:a16="http://schemas.microsoft.com/office/drawing/2014/main" id="{A4D3E5AD-43E0-4C65-A824-28DA3B5A8B4A}"/>
              </a:ext>
            </a:extLst>
          </p:cNvPr>
          <p:cNvSpPr>
            <a:spLocks noGrp="1"/>
          </p:cNvSpPr>
          <p:nvPr>
            <p:ph type="subTitle" idx="1"/>
          </p:nvPr>
        </p:nvSpPr>
        <p:spPr>
          <a:xfrm>
            <a:off x="1856269" y="4719588"/>
            <a:ext cx="8479461" cy="1200821"/>
          </a:xfrm>
        </p:spPr>
        <p:txBody>
          <a:bodyPr>
            <a:normAutofit fontScale="85000" lnSpcReduction="10000"/>
          </a:bodyPr>
          <a:lstStyle/>
          <a:p>
            <a:r>
              <a:rPr lang="es-PY" sz="2300" u="sng" dirty="0">
                <a:latin typeface="AR CHRISTY" panose="02000000000000000000" pitchFamily="2" charset="0"/>
              </a:rPr>
              <a:t>Capacidad</a:t>
            </a:r>
            <a:r>
              <a:rPr lang="es-PY" sz="2300" dirty="0">
                <a:latin typeface="AR CHRISTY" panose="02000000000000000000" pitchFamily="2" charset="0"/>
              </a:rPr>
              <a:t>: </a:t>
            </a:r>
          </a:p>
          <a:p>
            <a:pPr marL="342900" indent="-342900" algn="r">
              <a:buFont typeface="Arial" panose="020B0604020202020204" pitchFamily="34" charset="0"/>
              <a:buChar char="•"/>
            </a:pPr>
            <a:r>
              <a:rPr lang="es-PY" sz="2300" dirty="0">
                <a:latin typeface="Arial" panose="020B0604020202020204" pitchFamily="34" charset="0"/>
                <a:cs typeface="Arial" panose="020B0604020202020204" pitchFamily="34" charset="0"/>
              </a:rPr>
              <a:t>Comprende el </a:t>
            </a:r>
            <a:r>
              <a:rPr lang="es-PY" sz="2300" dirty="0" err="1">
                <a:latin typeface="Arial" panose="020B0604020202020204" pitchFamily="34" charset="0"/>
                <a:cs typeface="Arial" panose="020B0604020202020204" pitchFamily="34" charset="0"/>
              </a:rPr>
              <a:t>proposito</a:t>
            </a:r>
            <a:r>
              <a:rPr lang="es-PY" sz="2300" dirty="0">
                <a:latin typeface="Arial" panose="020B0604020202020204" pitchFamily="34" charset="0"/>
                <a:cs typeface="Arial" panose="020B0604020202020204" pitchFamily="34" charset="0"/>
              </a:rPr>
              <a:t> de la educación para la salud en la sociedad.</a:t>
            </a:r>
          </a:p>
        </p:txBody>
      </p:sp>
      <p:pic>
        <p:nvPicPr>
          <p:cNvPr id="1026" name="Picture 2" descr="Resultado de imagen de educacion para la salud">
            <a:extLst>
              <a:ext uri="{FF2B5EF4-FFF2-40B4-BE49-F238E27FC236}">
                <a16:creationId xmlns:a16="http://schemas.microsoft.com/office/drawing/2014/main" id="{053BF824-943D-4CD4-8CA4-53D8E5115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3905" y="1364624"/>
            <a:ext cx="3467651" cy="208059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37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0B02442-49CA-4625-A194-E955E7202F89}"/>
              </a:ext>
            </a:extLst>
          </p:cNvPr>
          <p:cNvSpPr>
            <a:spLocks noGrp="1"/>
          </p:cNvSpPr>
          <p:nvPr>
            <p:ph idx="1"/>
          </p:nvPr>
        </p:nvSpPr>
        <p:spPr>
          <a:xfrm>
            <a:off x="1251678" y="821635"/>
            <a:ext cx="10178322" cy="5057957"/>
          </a:xfrm>
        </p:spPr>
        <p:txBody>
          <a:bodyPr/>
          <a:lstStyle/>
          <a:p>
            <a:pPr marL="0" indent="0" algn="just">
              <a:buNone/>
            </a:pPr>
            <a:r>
              <a:rPr lang="es-PY" sz="2400" dirty="0">
                <a:solidFill>
                  <a:schemeClr val="tx1"/>
                </a:solidFill>
                <a:latin typeface="Arial" panose="020B0604020202020204" pitchFamily="34" charset="0"/>
                <a:cs typeface="Arial" panose="020B0604020202020204" pitchFamily="34" charset="0"/>
              </a:rPr>
              <a:t>En el siglo XX la medicina modifica el sujeto destinatario de los servicios , incluyendo como beneficiaria a la comunidad , con esto se llega a la salud  publica , que Winslow define como</a:t>
            </a:r>
          </a:p>
          <a:p>
            <a:pPr marL="0" indent="0" algn="just">
              <a:buNone/>
            </a:pPr>
            <a:r>
              <a:rPr lang="es-PY" sz="2400" dirty="0">
                <a:solidFill>
                  <a:schemeClr val="tx1"/>
                </a:solidFill>
                <a:latin typeface="Arial" panose="020B0604020202020204" pitchFamily="34" charset="0"/>
                <a:cs typeface="Arial" panose="020B0604020202020204" pitchFamily="34" charset="0"/>
              </a:rPr>
              <a:t>La ciencia y arte de prevenir enfermedades prolongar la vida y promover la salud y la eficiencia física y mental a través de los esfuerzos de las comunidades mediante la educación  de los individuos en los principios de la higiene personal, la organización de los servicios médicos y de enfermería para el diagnostico temprano y tratamiento preventivo de enfermedades y el desarrollo de la estructura social que garantizara para cada individuo el patrón de vida adecuado al mantenimiento de la salud </a:t>
            </a:r>
          </a:p>
          <a:p>
            <a:pPr marL="0" indent="0">
              <a:buNone/>
            </a:pPr>
            <a:endParaRPr lang="es-PY" dirty="0"/>
          </a:p>
        </p:txBody>
      </p:sp>
    </p:spTree>
    <p:extLst>
      <p:ext uri="{BB962C8B-B14F-4D97-AF65-F5344CB8AC3E}">
        <p14:creationId xmlns:p14="http://schemas.microsoft.com/office/powerpoint/2010/main" val="2804744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EB24BE-57F5-4F8A-AC07-D239FD50EDF2}"/>
              </a:ext>
            </a:extLst>
          </p:cNvPr>
          <p:cNvSpPr>
            <a:spLocks noGrp="1"/>
          </p:cNvSpPr>
          <p:nvPr>
            <p:ph type="title"/>
          </p:nvPr>
        </p:nvSpPr>
        <p:spPr>
          <a:xfrm>
            <a:off x="1251678" y="382385"/>
            <a:ext cx="10178322" cy="982589"/>
          </a:xfrm>
        </p:spPr>
        <p:txBody>
          <a:bodyPr>
            <a:normAutofit fontScale="90000"/>
          </a:bodyPr>
          <a:lstStyle/>
          <a:p>
            <a:pPr algn="ctr"/>
            <a:r>
              <a:rPr lang="es-PY" sz="4800" dirty="0">
                <a:latin typeface="AR CHRISTY" panose="02000000000000000000" pitchFamily="2" charset="0"/>
              </a:rPr>
              <a:t>Propósito de la educación para la salud</a:t>
            </a:r>
          </a:p>
        </p:txBody>
      </p:sp>
      <p:sp>
        <p:nvSpPr>
          <p:cNvPr id="3" name="Marcador de contenido 2">
            <a:extLst>
              <a:ext uri="{FF2B5EF4-FFF2-40B4-BE49-F238E27FC236}">
                <a16:creationId xmlns:a16="http://schemas.microsoft.com/office/drawing/2014/main" id="{26BE21C1-EB27-4D51-8762-7D04BCE7E737}"/>
              </a:ext>
            </a:extLst>
          </p:cNvPr>
          <p:cNvSpPr>
            <a:spLocks noGrp="1"/>
          </p:cNvSpPr>
          <p:nvPr>
            <p:ph idx="1"/>
          </p:nvPr>
        </p:nvSpPr>
        <p:spPr>
          <a:xfrm>
            <a:off x="1251678" y="2027583"/>
            <a:ext cx="10178322" cy="3852009"/>
          </a:xfrm>
        </p:spPr>
        <p:txBody>
          <a:bodyPr/>
          <a:lstStyle/>
          <a:p>
            <a:pPr algn="just"/>
            <a:r>
              <a:rPr lang="es-PY" dirty="0">
                <a:solidFill>
                  <a:schemeClr val="tx1"/>
                </a:solidFill>
                <a:latin typeface="Arial" panose="020B0604020202020204" pitchFamily="34" charset="0"/>
                <a:cs typeface="Arial" panose="020B0604020202020204" pitchFamily="34" charset="0"/>
              </a:rPr>
              <a:t>Es conseguir una mejora en la salud y el bienestar de todos, mediante la promoción de estilo de vida sana , acciones comunitarias a favor de la salud y condiciones que posibiliten una vida sana .Esto es el propósito común de todos los que trabajan en la promoción de la salud,.</a:t>
            </a:r>
          </a:p>
          <a:p>
            <a:pPr marL="0" indent="0">
              <a:buNone/>
            </a:pPr>
            <a:endParaRPr lang="es-PY" dirty="0"/>
          </a:p>
        </p:txBody>
      </p:sp>
    </p:spTree>
    <p:extLst>
      <p:ext uri="{BB962C8B-B14F-4D97-AF65-F5344CB8AC3E}">
        <p14:creationId xmlns:p14="http://schemas.microsoft.com/office/powerpoint/2010/main" val="1548702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CBDF8B-4A8B-403A-8687-231BED415550}"/>
              </a:ext>
            </a:extLst>
          </p:cNvPr>
          <p:cNvSpPr>
            <a:spLocks noGrp="1"/>
          </p:cNvSpPr>
          <p:nvPr>
            <p:ph type="title"/>
          </p:nvPr>
        </p:nvSpPr>
        <p:spPr>
          <a:xfrm>
            <a:off x="1251678" y="382385"/>
            <a:ext cx="10178322" cy="863319"/>
          </a:xfrm>
        </p:spPr>
        <p:txBody>
          <a:bodyPr>
            <a:normAutofit/>
          </a:bodyPr>
          <a:lstStyle/>
          <a:p>
            <a:pPr algn="ctr"/>
            <a:r>
              <a:rPr lang="es-PY" sz="4400" dirty="0">
                <a:latin typeface="AR CHRISTY" panose="02000000000000000000" pitchFamily="2" charset="0"/>
              </a:rPr>
              <a:t>Educación y propaganda sanitaria</a:t>
            </a:r>
          </a:p>
        </p:txBody>
      </p:sp>
      <p:sp>
        <p:nvSpPr>
          <p:cNvPr id="3" name="Marcador de contenido 2">
            <a:extLst>
              <a:ext uri="{FF2B5EF4-FFF2-40B4-BE49-F238E27FC236}">
                <a16:creationId xmlns:a16="http://schemas.microsoft.com/office/drawing/2014/main" id="{14BDCE38-C91C-44CF-9860-E4DF728A351E}"/>
              </a:ext>
            </a:extLst>
          </p:cNvPr>
          <p:cNvSpPr>
            <a:spLocks noGrp="1"/>
          </p:cNvSpPr>
          <p:nvPr>
            <p:ph idx="1"/>
          </p:nvPr>
        </p:nvSpPr>
        <p:spPr>
          <a:xfrm>
            <a:off x="1251678" y="1632204"/>
            <a:ext cx="10178322" cy="4649326"/>
          </a:xfrm>
        </p:spPr>
        <p:txBody>
          <a:bodyPr>
            <a:normAutofit/>
          </a:bodyPr>
          <a:lstStyle/>
          <a:p>
            <a:pPr algn="just">
              <a:buFont typeface="Wingdings" panose="05000000000000000000" pitchFamily="2" charset="2"/>
              <a:buChar char="v"/>
            </a:pPr>
            <a:r>
              <a:rPr lang="es-PY"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Propaganda sanitaria:  </a:t>
            </a:r>
            <a:r>
              <a:rPr lang="es-PY" dirty="0">
                <a:solidFill>
                  <a:schemeClr val="tx1"/>
                </a:solidFill>
                <a:latin typeface="Arial" panose="020B0604020202020204" pitchFamily="34" charset="0"/>
                <a:cs typeface="Arial" panose="020B0604020202020204" pitchFamily="34" charset="0"/>
              </a:rPr>
              <a:t>es una actividad asistemática y esporádica , que se emplea solo para la información del publico con respecto a ciertas acciones .Sirve de base al proceso de interesar a la población acerca de campañas y programas</a:t>
            </a:r>
          </a:p>
          <a:p>
            <a:pPr marL="0" indent="0" algn="just">
              <a:buNone/>
            </a:pPr>
            <a:r>
              <a:rPr lang="es-PY" dirty="0">
                <a:solidFill>
                  <a:schemeClr val="tx1"/>
                </a:solidFill>
                <a:latin typeface="Arial" panose="020B0604020202020204" pitchFamily="34" charset="0"/>
                <a:cs typeface="Arial" panose="020B0604020202020204" pitchFamily="34" charset="0"/>
              </a:rPr>
              <a:t>El mensaje de la propaganda esta concebido para la comprensión masiva tiene mas extensión cue profundidad </a:t>
            </a:r>
          </a:p>
          <a:p>
            <a:pPr marL="0" indent="0" algn="just">
              <a:buNone/>
            </a:pPr>
            <a:r>
              <a:rPr lang="es-PY" dirty="0">
                <a:solidFill>
                  <a:schemeClr val="tx1"/>
                </a:solidFill>
                <a:latin typeface="Arial" panose="020B0604020202020204" pitchFamily="34" charset="0"/>
                <a:cs typeface="Arial" panose="020B0604020202020204" pitchFamily="34" charset="0"/>
              </a:rPr>
              <a:t>La propaganda recurre al cartel, la prensa, la radio, televisión como medios para llegar a la masa, es informativa </a:t>
            </a:r>
          </a:p>
          <a:p>
            <a:pPr algn="just">
              <a:buFont typeface="Wingdings" panose="05000000000000000000" pitchFamily="2" charset="2"/>
              <a:buChar char="v"/>
            </a:pPr>
            <a:r>
              <a:rPr lang="es-PY"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 educación </a:t>
            </a:r>
          </a:p>
          <a:p>
            <a:pPr marL="0" indent="0" algn="just">
              <a:buNone/>
            </a:pPr>
            <a:r>
              <a:rPr lang="es-PY" dirty="0">
                <a:solidFill>
                  <a:schemeClr val="tx1"/>
                </a:solidFill>
                <a:latin typeface="Arial" panose="020B0604020202020204" pitchFamily="34" charset="0"/>
                <a:cs typeface="Arial" panose="020B0604020202020204" pitchFamily="34" charset="0"/>
              </a:rPr>
              <a:t>Es formativa busca la formación de comportamientos duraderos logrados mediante aprendizaje sistematizados su acción es lenta pero mas duradera porque cuenta con el apoyo de las ciencias de la conducta y de la educación busca plasmar comportamientos positivos frente a los problemas de salud</a:t>
            </a:r>
          </a:p>
        </p:txBody>
      </p:sp>
    </p:spTree>
    <p:extLst>
      <p:ext uri="{BB962C8B-B14F-4D97-AF65-F5344CB8AC3E}">
        <p14:creationId xmlns:p14="http://schemas.microsoft.com/office/powerpoint/2010/main" val="322777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E27DBC-A195-4C25-A034-3F0615D1E14C}"/>
              </a:ext>
            </a:extLst>
          </p:cNvPr>
          <p:cNvSpPr>
            <a:spLocks noGrp="1"/>
          </p:cNvSpPr>
          <p:nvPr>
            <p:ph type="title"/>
          </p:nvPr>
        </p:nvSpPr>
        <p:spPr/>
        <p:txBody>
          <a:bodyPr>
            <a:normAutofit/>
          </a:bodyPr>
          <a:lstStyle/>
          <a:p>
            <a:pPr algn="ctr"/>
            <a:r>
              <a:rPr lang="es-PY" sz="4800" dirty="0">
                <a:latin typeface="AR CHRISTY" panose="02000000000000000000" pitchFamily="2" charset="0"/>
              </a:rPr>
              <a:t>Educación para la salud. Concepto</a:t>
            </a:r>
          </a:p>
        </p:txBody>
      </p:sp>
      <p:sp>
        <p:nvSpPr>
          <p:cNvPr id="3" name="Marcador de contenido 2">
            <a:extLst>
              <a:ext uri="{FF2B5EF4-FFF2-40B4-BE49-F238E27FC236}">
                <a16:creationId xmlns:a16="http://schemas.microsoft.com/office/drawing/2014/main" id="{CB368CCC-C86D-4C04-BDB1-63AEE82145A8}"/>
              </a:ext>
            </a:extLst>
          </p:cNvPr>
          <p:cNvSpPr>
            <a:spLocks noGrp="1"/>
          </p:cNvSpPr>
          <p:nvPr>
            <p:ph idx="1"/>
          </p:nvPr>
        </p:nvSpPr>
        <p:spPr/>
        <p:txBody>
          <a:bodyPr/>
          <a:lstStyle/>
          <a:p>
            <a:pPr marL="0" indent="0" algn="just">
              <a:buNone/>
            </a:pPr>
            <a:r>
              <a:rPr lang="es-PY" dirty="0">
                <a:solidFill>
                  <a:schemeClr val="tx1"/>
                </a:solidFill>
                <a:latin typeface="Arial" panose="020B0604020202020204" pitchFamily="34" charset="0"/>
                <a:cs typeface="Arial" panose="020B0604020202020204" pitchFamily="34" charset="0"/>
              </a:rPr>
              <a:t>Es la combinación de acciones sociales planificadas y experiencias docentes concebidas para promover aprendizajes que les capaciten al individuo y ala colectividad controlar los factores determinantes de la salud y los comportamientos, las condiciones sociales y medio ambientales que afectan a su estado de salud y el de los demás. La educación para la salud es una especialización que busca aplicar principios educacionales para promover cambios de conducta con respecto s la salud en el individuo y la comunidad</a:t>
            </a:r>
          </a:p>
          <a:p>
            <a:pPr marL="0" indent="0" algn="just">
              <a:buNone/>
            </a:pPr>
            <a:endParaRPr lang="es-PY"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37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1970C-4E6A-4E7B-ACFA-7210C69EC904}"/>
              </a:ext>
            </a:extLst>
          </p:cNvPr>
          <p:cNvSpPr>
            <a:spLocks noGrp="1"/>
          </p:cNvSpPr>
          <p:nvPr>
            <p:ph type="title"/>
          </p:nvPr>
        </p:nvSpPr>
        <p:spPr/>
        <p:txBody>
          <a:bodyPr>
            <a:normAutofit/>
          </a:bodyPr>
          <a:lstStyle/>
          <a:p>
            <a:pPr algn="ctr"/>
            <a:r>
              <a:rPr lang="es-PY" sz="4400" dirty="0">
                <a:latin typeface="AR CHRISTY" panose="02000000000000000000" pitchFamily="2" charset="0"/>
              </a:rPr>
              <a:t>Motivos básicos de la educación para la salud </a:t>
            </a:r>
          </a:p>
        </p:txBody>
      </p:sp>
      <p:sp>
        <p:nvSpPr>
          <p:cNvPr id="3" name="Marcador de contenido 2">
            <a:extLst>
              <a:ext uri="{FF2B5EF4-FFF2-40B4-BE49-F238E27FC236}">
                <a16:creationId xmlns:a16="http://schemas.microsoft.com/office/drawing/2014/main" id="{241EE3CD-07DB-43C5-AA24-BCE88AEDCF45}"/>
              </a:ext>
            </a:extLst>
          </p:cNvPr>
          <p:cNvSpPr>
            <a:spLocks noGrp="1"/>
          </p:cNvSpPr>
          <p:nvPr>
            <p:ph idx="1"/>
          </p:nvPr>
        </p:nvSpPr>
        <p:spPr>
          <a:xfrm>
            <a:off x="1251678" y="2060714"/>
            <a:ext cx="10178322" cy="3849756"/>
          </a:xfrm>
        </p:spPr>
        <p:txBody>
          <a:bodyPr>
            <a:normAutofit lnSpcReduction="10000"/>
          </a:bodyPr>
          <a:lstStyle/>
          <a:p>
            <a:pPr algn="just">
              <a:lnSpc>
                <a:spcPct val="150000"/>
              </a:lnSpc>
              <a:buFont typeface="Wingdings" panose="05000000000000000000" pitchFamily="2" charset="2"/>
              <a:buChar char="v"/>
            </a:pPr>
            <a:r>
              <a:rPr lang="es-PY" sz="1600" dirty="0">
                <a:solidFill>
                  <a:schemeClr val="tx1"/>
                </a:solidFill>
                <a:latin typeface="Arial" panose="020B0604020202020204" pitchFamily="34" charset="0"/>
                <a:cs typeface="Arial" panose="020B0604020202020204" pitchFamily="34" charset="0"/>
              </a:rPr>
              <a:t>Fomentar y proteger la salud individual y colectiva</a:t>
            </a:r>
            <a:endParaRPr lang="es-PY" sz="1600" dirty="0"/>
          </a:p>
          <a:p>
            <a:pPr algn="just">
              <a:lnSpc>
                <a:spcPct val="150000"/>
              </a:lnSpc>
              <a:buFont typeface="Wingdings" panose="05000000000000000000" pitchFamily="2" charset="2"/>
              <a:buChar char="v"/>
            </a:pPr>
            <a:r>
              <a:rPr lang="es-PY" sz="1600" dirty="0">
                <a:solidFill>
                  <a:schemeClr val="tx1"/>
                </a:solidFill>
                <a:latin typeface="Arial" panose="020B0604020202020204" pitchFamily="34" charset="0"/>
                <a:cs typeface="Arial" panose="020B0604020202020204" pitchFamily="34" charset="0"/>
              </a:rPr>
              <a:t>Utilizar correcta y oportunamente los servicios disponibles para recuperar mas fácilmente la salud , favoreciendo el diagnostico y tratamiento precoz</a:t>
            </a:r>
          </a:p>
          <a:p>
            <a:pPr algn="just">
              <a:lnSpc>
                <a:spcPct val="150000"/>
              </a:lnSpc>
              <a:buFont typeface="Wingdings" panose="05000000000000000000" pitchFamily="2" charset="2"/>
              <a:buChar char="v"/>
            </a:pPr>
            <a:r>
              <a:rPr lang="es-PY" sz="1600" dirty="0">
                <a:solidFill>
                  <a:schemeClr val="tx1"/>
                </a:solidFill>
                <a:latin typeface="Arial" panose="020B0604020202020204" pitchFamily="34" charset="0"/>
                <a:cs typeface="Arial" panose="020B0604020202020204" pitchFamily="34" charset="0"/>
              </a:rPr>
              <a:t>Colaborar con la rehabilitación de los discapacitados y en su reinserción social </a:t>
            </a:r>
          </a:p>
          <a:p>
            <a:pPr algn="just">
              <a:lnSpc>
                <a:spcPct val="150000"/>
              </a:lnSpc>
              <a:buFont typeface="Wingdings" panose="05000000000000000000" pitchFamily="2" charset="2"/>
              <a:buChar char="v"/>
            </a:pPr>
            <a:r>
              <a:rPr lang="es-PY" sz="1600" dirty="0">
                <a:solidFill>
                  <a:schemeClr val="tx1"/>
                </a:solidFill>
                <a:latin typeface="Arial" panose="020B0604020202020204" pitchFamily="34" charset="0"/>
                <a:cs typeface="Arial" panose="020B0604020202020204" pitchFamily="34" charset="0"/>
              </a:rPr>
              <a:t>Prolongar la vida mas en calidad que en dimensión temporal </a:t>
            </a:r>
          </a:p>
          <a:p>
            <a:pPr algn="just">
              <a:lnSpc>
                <a:spcPct val="150000"/>
              </a:lnSpc>
              <a:buFont typeface="Wingdings" panose="05000000000000000000" pitchFamily="2" charset="2"/>
              <a:buChar char="v"/>
            </a:pPr>
            <a:r>
              <a:rPr lang="es-PY" sz="1600" dirty="0">
                <a:solidFill>
                  <a:schemeClr val="tx1"/>
                </a:solidFill>
                <a:latin typeface="Arial" panose="020B0604020202020204" pitchFamily="34" charset="0"/>
                <a:cs typeface="Arial" panose="020B0604020202020204" pitchFamily="34" charset="0"/>
              </a:rPr>
              <a:t>Apoyar las acciones de salud</a:t>
            </a:r>
          </a:p>
          <a:p>
            <a:pPr algn="just">
              <a:lnSpc>
                <a:spcPct val="150000"/>
              </a:lnSpc>
              <a:buFont typeface="Wingdings" panose="05000000000000000000" pitchFamily="2" charset="2"/>
              <a:buChar char="v"/>
            </a:pPr>
            <a:r>
              <a:rPr lang="es-PY" sz="1600" dirty="0">
                <a:solidFill>
                  <a:schemeClr val="tx1"/>
                </a:solidFill>
                <a:latin typeface="Arial" panose="020B0604020202020204" pitchFamily="34" charset="0"/>
                <a:cs typeface="Arial" panose="020B0604020202020204" pitchFamily="34" charset="0"/>
              </a:rPr>
              <a:t>Actuar como factor de desarrollo de la personalidad y formación de sistemas de valor- actitud </a:t>
            </a:r>
          </a:p>
          <a:p>
            <a:pPr algn="just">
              <a:lnSpc>
                <a:spcPct val="150000"/>
              </a:lnSpc>
              <a:buFont typeface="Wingdings" panose="05000000000000000000" pitchFamily="2" charset="2"/>
              <a:buChar char="v"/>
            </a:pPr>
            <a:r>
              <a:rPr lang="es-PY" sz="1600" dirty="0">
                <a:solidFill>
                  <a:schemeClr val="tx1"/>
                </a:solidFill>
                <a:latin typeface="Arial" panose="020B0604020202020204" pitchFamily="34" charset="0"/>
                <a:cs typeface="Arial" panose="020B0604020202020204" pitchFamily="34" charset="0"/>
              </a:rPr>
              <a:t>Colaborar en la destrucción de barreras y comportamientos que obstaculizan la aceptación de las disciplinas científicas </a:t>
            </a:r>
          </a:p>
        </p:txBody>
      </p:sp>
    </p:spTree>
    <p:extLst>
      <p:ext uri="{BB962C8B-B14F-4D97-AF65-F5344CB8AC3E}">
        <p14:creationId xmlns:p14="http://schemas.microsoft.com/office/powerpoint/2010/main" val="65356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47CEC23-939D-4E87-B9B4-B3B432E52156}"/>
              </a:ext>
            </a:extLst>
          </p:cNvPr>
          <p:cNvSpPr>
            <a:spLocks noGrp="1"/>
          </p:cNvSpPr>
          <p:nvPr>
            <p:ph idx="1"/>
          </p:nvPr>
        </p:nvSpPr>
        <p:spPr>
          <a:xfrm>
            <a:off x="1251678" y="1364975"/>
            <a:ext cx="10178322" cy="4514618"/>
          </a:xfrm>
        </p:spPr>
        <p:txBody>
          <a:bodyPr>
            <a:normAutofit/>
          </a:bodyPr>
          <a:lstStyle/>
          <a:p>
            <a:pPr marL="0" indent="0" algn="just">
              <a:lnSpc>
                <a:spcPct val="150000"/>
              </a:lnSpc>
              <a:buNone/>
            </a:pPr>
            <a:r>
              <a:rPr lang="es-PY" dirty="0">
                <a:solidFill>
                  <a:schemeClr val="tx1"/>
                </a:solidFill>
                <a:latin typeface="Arial" panose="020B0604020202020204" pitchFamily="34" charset="0"/>
                <a:cs typeface="Arial" panose="020B0604020202020204" pitchFamily="34" charset="0"/>
              </a:rPr>
              <a:t>La educación en salud es un proceso que promueve cambios de conceptos comportamientos , actitudes frente a la salud, a la enfermedad y al uso de servicios y actitudes frente ala salud , a la enfermedad y al uso de servicios y que refuerza comportamiento positivo. Este proceso implica un trabajo compartido que facilita al personal de salud y ala comunidad, la identificación y el análisis de problemas y la búsqueda de soluciones de acuerdo a su contexto social y cultural </a:t>
            </a:r>
          </a:p>
          <a:p>
            <a:pPr marL="0" indent="0" algn="just">
              <a:lnSpc>
                <a:spcPct val="150000"/>
              </a:lnSpc>
              <a:buNone/>
            </a:pPr>
            <a:r>
              <a:rPr lang="es-PY" dirty="0">
                <a:solidFill>
                  <a:schemeClr val="tx1"/>
                </a:solidFill>
                <a:latin typeface="Arial" panose="020B0604020202020204" pitchFamily="34" charset="0"/>
                <a:cs typeface="Arial" panose="020B0604020202020204" pitchFamily="34" charset="0"/>
              </a:rPr>
              <a:t>La concepción moderna de la educación para la salud ha evolucionado de modo que no solo refleja modelos cambiantes de salud, sino que además muestra una mayor comprensión de los factores sociales y medio ambientales que influyen sobre ella </a:t>
            </a:r>
          </a:p>
        </p:txBody>
      </p:sp>
    </p:spTree>
    <p:extLst>
      <p:ext uri="{BB962C8B-B14F-4D97-AF65-F5344CB8AC3E}">
        <p14:creationId xmlns:p14="http://schemas.microsoft.com/office/powerpoint/2010/main" val="111259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13711-4475-45EB-BCF8-45C3996FFACD}"/>
              </a:ext>
            </a:extLst>
          </p:cNvPr>
          <p:cNvSpPr>
            <a:spLocks noGrp="1"/>
          </p:cNvSpPr>
          <p:nvPr>
            <p:ph type="title"/>
          </p:nvPr>
        </p:nvSpPr>
        <p:spPr>
          <a:xfrm>
            <a:off x="1251678" y="382385"/>
            <a:ext cx="10178322" cy="982589"/>
          </a:xfrm>
        </p:spPr>
        <p:txBody>
          <a:bodyPr>
            <a:normAutofit fontScale="90000"/>
          </a:bodyPr>
          <a:lstStyle/>
          <a:p>
            <a:pPr algn="ctr"/>
            <a:r>
              <a:rPr lang="es-PY" sz="4800" dirty="0">
                <a:latin typeface="AR CHRISTY" panose="02000000000000000000" pitchFamily="2" charset="0"/>
              </a:rPr>
              <a:t>Funciones del educador sanitario </a:t>
            </a:r>
          </a:p>
        </p:txBody>
      </p:sp>
      <p:sp>
        <p:nvSpPr>
          <p:cNvPr id="3" name="Marcador de contenido 2">
            <a:extLst>
              <a:ext uri="{FF2B5EF4-FFF2-40B4-BE49-F238E27FC236}">
                <a16:creationId xmlns:a16="http://schemas.microsoft.com/office/drawing/2014/main" id="{EB83D774-CCB6-4525-B7D7-B2866B29F577}"/>
              </a:ext>
            </a:extLst>
          </p:cNvPr>
          <p:cNvSpPr>
            <a:spLocks noGrp="1"/>
          </p:cNvSpPr>
          <p:nvPr>
            <p:ph idx="1"/>
          </p:nvPr>
        </p:nvSpPr>
        <p:spPr>
          <a:xfrm>
            <a:off x="1251678" y="1789043"/>
            <a:ext cx="10178322" cy="4399722"/>
          </a:xfrm>
        </p:spPr>
        <p:txBody>
          <a:bodyPr>
            <a:normAutofit/>
          </a:bodyPr>
          <a:lstStyle/>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Planear con el equipo de salud y miembros de la comunidad programas de educación para la salud basadas en las necesidades y posibilidades reales de la población </a:t>
            </a:r>
          </a:p>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Identificar juntamente con el equipo de salud local y miembros de la comunidad afectada las oportunidades educativas que ofrece el desarrollo de los programas de salud , el mensaje educativo que se puede dar y quienes pueden participar</a:t>
            </a:r>
          </a:p>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Promover, organizar, ejecutar y asesorar programas de educación para la salud , destinadas a los diferentes grupos de comunidad</a:t>
            </a:r>
          </a:p>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Colaborar con los directores y profesores de instituciones de enseñanza para apoyar y mejorar el desarrollo de los contenidos educativos referentes ala salud </a:t>
            </a:r>
          </a:p>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Estimular la colaboración de instituciones y organizaciones gubernamentales y privadas que pueden contribuir en la realización de los programas de salud </a:t>
            </a:r>
          </a:p>
        </p:txBody>
      </p:sp>
    </p:spTree>
    <p:extLst>
      <p:ext uri="{BB962C8B-B14F-4D97-AF65-F5344CB8AC3E}">
        <p14:creationId xmlns:p14="http://schemas.microsoft.com/office/powerpoint/2010/main" val="362014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792F8F-2797-4D64-A282-675982154620}"/>
              </a:ext>
            </a:extLst>
          </p:cNvPr>
          <p:cNvSpPr>
            <a:spLocks noGrp="1"/>
          </p:cNvSpPr>
          <p:nvPr>
            <p:ph idx="1"/>
          </p:nvPr>
        </p:nvSpPr>
        <p:spPr>
          <a:xfrm>
            <a:off x="1264931" y="655984"/>
            <a:ext cx="10178322" cy="4790659"/>
          </a:xfrm>
        </p:spPr>
        <p:txBody>
          <a:bodyPr>
            <a:normAutofit/>
          </a:bodyPr>
          <a:lstStyle/>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Establecer un servicio de información dentro de la institución para contestar las preguntas de publico , referentes a los servicios que presta el centro o puesto de salud, como también son temas de salud e higiene en general </a:t>
            </a:r>
          </a:p>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Preparar, seleccionar, recolectar y distribuir materiales didácticos destinados a los trabajos educativos de la comunidad </a:t>
            </a:r>
          </a:p>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Preparar con el equipo de salud y representantes de la comunidad el plan anual educativo y elevar copias al Director del centro o puesto de salud y otra a la Región sanitaria correspondiente </a:t>
            </a:r>
          </a:p>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Asesor en la utilización de materiales educativos al personal de salud, voluntarios , maestros y otros </a:t>
            </a:r>
          </a:p>
          <a:p>
            <a:pPr algn="just">
              <a:buFont typeface="Wingdings" panose="05000000000000000000" pitchFamily="2" charset="2"/>
              <a:buChar char="v"/>
            </a:pPr>
            <a:r>
              <a:rPr lang="es-PY" dirty="0">
                <a:solidFill>
                  <a:schemeClr val="tx1"/>
                </a:solidFill>
                <a:latin typeface="Arial" panose="020B0604020202020204" pitchFamily="34" charset="0"/>
                <a:cs typeface="Arial" panose="020B0604020202020204" pitchFamily="34" charset="0"/>
              </a:rPr>
              <a:t>Elevar informes trimestrales de las actividades educativas realizadas a la región sanitaria correspondiente </a:t>
            </a:r>
          </a:p>
        </p:txBody>
      </p:sp>
    </p:spTree>
    <p:extLst>
      <p:ext uri="{BB962C8B-B14F-4D97-AF65-F5344CB8AC3E}">
        <p14:creationId xmlns:p14="http://schemas.microsoft.com/office/powerpoint/2010/main" val="679871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4C51C1-BE4A-403F-B617-FCAE9102D0EC}"/>
              </a:ext>
            </a:extLst>
          </p:cNvPr>
          <p:cNvSpPr>
            <a:spLocks noGrp="1"/>
          </p:cNvSpPr>
          <p:nvPr>
            <p:ph type="title"/>
          </p:nvPr>
        </p:nvSpPr>
        <p:spPr>
          <a:xfrm>
            <a:off x="1251678" y="382385"/>
            <a:ext cx="10178322" cy="876572"/>
          </a:xfrm>
        </p:spPr>
        <p:txBody>
          <a:bodyPr>
            <a:normAutofit fontScale="90000"/>
          </a:bodyPr>
          <a:lstStyle/>
          <a:p>
            <a:pPr algn="ctr"/>
            <a:r>
              <a:rPr lang="es-PY" sz="4800" dirty="0">
                <a:latin typeface="AR CHRISTY" panose="02000000000000000000" pitchFamily="2" charset="0"/>
              </a:rPr>
              <a:t>Factores condicionantes de la salud </a:t>
            </a:r>
          </a:p>
        </p:txBody>
      </p:sp>
      <p:sp>
        <p:nvSpPr>
          <p:cNvPr id="3" name="Marcador de contenido 2">
            <a:extLst>
              <a:ext uri="{FF2B5EF4-FFF2-40B4-BE49-F238E27FC236}">
                <a16:creationId xmlns:a16="http://schemas.microsoft.com/office/drawing/2014/main" id="{E0FC164F-D5AC-4A48-A9A5-F2D342B5B6CE}"/>
              </a:ext>
            </a:extLst>
          </p:cNvPr>
          <p:cNvSpPr>
            <a:spLocks noGrp="1"/>
          </p:cNvSpPr>
          <p:nvPr>
            <p:ph idx="1"/>
          </p:nvPr>
        </p:nvSpPr>
        <p:spPr>
          <a:xfrm>
            <a:off x="1251678" y="2027583"/>
            <a:ext cx="10178322" cy="3852009"/>
          </a:xfrm>
        </p:spPr>
        <p:txBody>
          <a:bodyPr>
            <a:normAutofit fontScale="92500" lnSpcReduction="10000"/>
          </a:bodyPr>
          <a:lstStyle/>
          <a:p>
            <a:pPr algn="just"/>
            <a:r>
              <a:rPr lang="es-PY" sz="2400" dirty="0">
                <a:solidFill>
                  <a:schemeClr val="tx1"/>
                </a:solidFill>
                <a:latin typeface="Arial" panose="020B0604020202020204" pitchFamily="34" charset="0"/>
                <a:cs typeface="Arial" panose="020B0604020202020204" pitchFamily="34" charset="0"/>
              </a:rPr>
              <a:t>El modelo tradicional de causas de enfermedad (agente-huésped-medio ambiente) resultaba inadecuado para el análisis epidemiológico de las actuales enfermedades no infecciosas. Para reemplazarlo se desarrollo el concepto de campo de salud </a:t>
            </a:r>
          </a:p>
          <a:p>
            <a:pPr algn="just"/>
            <a:r>
              <a:rPr lang="es-PY" sz="2400" dirty="0">
                <a:solidFill>
                  <a:schemeClr val="tx1"/>
                </a:solidFill>
                <a:latin typeface="Arial" panose="020B0604020202020204" pitchFamily="34" charset="0"/>
                <a:cs typeface="Arial" panose="020B0604020202020204" pitchFamily="34" charset="0"/>
              </a:rPr>
              <a:t>Este es un modelo mas global y se adapta mejor a  una visión causa múltiple /efecto múltiple de la enfermedad y ciertamente a los conceptos mas amplios de riesgo.</a:t>
            </a:r>
          </a:p>
          <a:p>
            <a:pPr algn="just"/>
            <a:r>
              <a:rPr lang="es-PY" sz="2400" dirty="0">
                <a:solidFill>
                  <a:schemeClr val="tx1"/>
                </a:solidFill>
                <a:latin typeface="Arial" panose="020B0604020202020204" pitchFamily="34" charset="0"/>
                <a:cs typeface="Arial" panose="020B0604020202020204" pitchFamily="34" charset="0"/>
              </a:rPr>
              <a:t>Aunque esta conceptualización de salud en cuatro divisiones primarias estilo de vida , medio ambiente , biología humana y sistema de organización de la salud</a:t>
            </a:r>
          </a:p>
          <a:p>
            <a:endParaRPr lang="es-PY" dirty="0"/>
          </a:p>
        </p:txBody>
      </p:sp>
    </p:spTree>
    <p:extLst>
      <p:ext uri="{BB962C8B-B14F-4D97-AF65-F5344CB8AC3E}">
        <p14:creationId xmlns:p14="http://schemas.microsoft.com/office/powerpoint/2010/main" val="4111781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1FE48CCE-B95A-4E0A-B3A8-92DF739769B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7712" t="9519" r="183" b="-9519"/>
          <a:stretch/>
        </p:blipFill>
        <p:spPr>
          <a:xfrm>
            <a:off x="2173356" y="380401"/>
            <a:ext cx="7224113" cy="5882509"/>
          </a:xfrm>
          <a:prstGeom prst="rect">
            <a:avLst/>
          </a:prstGeom>
          <a:ln>
            <a:noFill/>
          </a:ln>
          <a:effectLst>
            <a:softEdge rad="112500"/>
          </a:effectLst>
        </p:spPr>
      </p:pic>
    </p:spTree>
    <p:extLst>
      <p:ext uri="{BB962C8B-B14F-4D97-AF65-F5344CB8AC3E}">
        <p14:creationId xmlns:p14="http://schemas.microsoft.com/office/powerpoint/2010/main" val="885972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4C33001A-1954-4881-8F34-B0192D3104A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8671" t="12168" r="347" b="-2688"/>
          <a:stretch/>
        </p:blipFill>
        <p:spPr>
          <a:xfrm>
            <a:off x="1126436" y="175590"/>
            <a:ext cx="4359966" cy="3253410"/>
          </a:xfrm>
          <a:prstGeom prst="rect">
            <a:avLst/>
          </a:prstGeom>
          <a:ln>
            <a:noFill/>
          </a:ln>
          <a:effectLst>
            <a:outerShdw blurRad="292100" dist="139700" dir="2700000" algn="tl" rotWithShape="0">
              <a:srgbClr val="333333">
                <a:alpha val="65000"/>
              </a:srgbClr>
            </a:outerShdw>
          </a:effectLst>
        </p:spPr>
      </p:pic>
      <p:pic>
        <p:nvPicPr>
          <p:cNvPr id="7" name="Imagen 6">
            <a:extLst>
              <a:ext uri="{FF2B5EF4-FFF2-40B4-BE49-F238E27FC236}">
                <a16:creationId xmlns:a16="http://schemas.microsoft.com/office/drawing/2014/main" id="{64943A56-8CCE-4480-9EAF-2F0801882758}"/>
              </a:ext>
            </a:extLst>
          </p:cNvPr>
          <p:cNvPicPr>
            <a:picLocks noChangeAspect="1"/>
          </p:cNvPicPr>
          <p:nvPr/>
        </p:nvPicPr>
        <p:blipFill rotWithShape="1">
          <a:blip r:embed="rId3">
            <a:extLst>
              <a:ext uri="{28A0092B-C50C-407E-A947-70E740481C1C}">
                <a14:useLocalDpi xmlns:a14="http://schemas.microsoft.com/office/drawing/2010/main" val="0"/>
              </a:ext>
            </a:extLst>
          </a:blip>
          <a:srcRect l="8146" t="11332" r="5853"/>
          <a:stretch/>
        </p:blipFill>
        <p:spPr>
          <a:xfrm>
            <a:off x="5897220" y="175590"/>
            <a:ext cx="4359966" cy="3124201"/>
          </a:xfrm>
          <a:prstGeom prst="rect">
            <a:avLst/>
          </a:prstGeom>
          <a:ln>
            <a:noFill/>
          </a:ln>
          <a:effectLst>
            <a:outerShdw blurRad="292100" dist="139700" dir="2700000" algn="tl" rotWithShape="0">
              <a:srgbClr val="333333">
                <a:alpha val="65000"/>
              </a:srgbClr>
            </a:outerShdw>
          </a:effectLst>
        </p:spPr>
      </p:pic>
      <p:pic>
        <p:nvPicPr>
          <p:cNvPr id="9" name="Imagen 8">
            <a:extLst>
              <a:ext uri="{FF2B5EF4-FFF2-40B4-BE49-F238E27FC236}">
                <a16:creationId xmlns:a16="http://schemas.microsoft.com/office/drawing/2014/main" id="{987D23B0-00FA-4A62-BA24-ED8A4C68DF3D}"/>
              </a:ext>
            </a:extLst>
          </p:cNvPr>
          <p:cNvPicPr>
            <a:picLocks noChangeAspect="1"/>
          </p:cNvPicPr>
          <p:nvPr/>
        </p:nvPicPr>
        <p:blipFill rotWithShape="1">
          <a:blip r:embed="rId4">
            <a:extLst>
              <a:ext uri="{28A0092B-C50C-407E-A947-70E740481C1C}">
                <a14:useLocalDpi xmlns:a14="http://schemas.microsoft.com/office/drawing/2010/main" val="0"/>
              </a:ext>
            </a:extLst>
          </a:blip>
          <a:srcRect l="8529" t="12606" r="8910"/>
          <a:stretch/>
        </p:blipFill>
        <p:spPr>
          <a:xfrm>
            <a:off x="1219202" y="3429000"/>
            <a:ext cx="4359966" cy="3124201"/>
          </a:xfrm>
          <a:prstGeom prst="rect">
            <a:avLst/>
          </a:prstGeom>
        </p:spPr>
      </p:pic>
      <p:pic>
        <p:nvPicPr>
          <p:cNvPr id="11" name="Imagen 10">
            <a:extLst>
              <a:ext uri="{FF2B5EF4-FFF2-40B4-BE49-F238E27FC236}">
                <a16:creationId xmlns:a16="http://schemas.microsoft.com/office/drawing/2014/main" id="{940AB509-49E6-450E-B7A7-747A11D2035C}"/>
              </a:ext>
            </a:extLst>
          </p:cNvPr>
          <p:cNvPicPr>
            <a:picLocks noChangeAspect="1"/>
          </p:cNvPicPr>
          <p:nvPr/>
        </p:nvPicPr>
        <p:blipFill rotWithShape="1">
          <a:blip r:embed="rId5">
            <a:extLst>
              <a:ext uri="{28A0092B-C50C-407E-A947-70E740481C1C}">
                <a14:useLocalDpi xmlns:a14="http://schemas.microsoft.com/office/drawing/2010/main" val="0"/>
              </a:ext>
            </a:extLst>
          </a:blip>
          <a:srcRect l="8146" t="13370" r="9866"/>
          <a:stretch/>
        </p:blipFill>
        <p:spPr>
          <a:xfrm>
            <a:off x="5897220" y="3466257"/>
            <a:ext cx="4174432" cy="30496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97604900"/>
      </p:ext>
    </p:extLst>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Distintivo</Template>
  <TotalTime>401</TotalTime>
  <Words>985</Words>
  <Application>Microsoft Office PowerPoint</Application>
  <PresentationFormat>Panorámica</PresentationFormat>
  <Paragraphs>40</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 CHRISTY</vt:lpstr>
      <vt:lpstr>Arial</vt:lpstr>
      <vt:lpstr>Gill Sans MT</vt:lpstr>
      <vt:lpstr>Impact</vt:lpstr>
      <vt:lpstr>Wingdings</vt:lpstr>
      <vt:lpstr>Distintivo</vt:lpstr>
      <vt:lpstr>tema: educación para la salud dentro del marco de medicina </vt:lpstr>
      <vt:lpstr>Educación para la salud. Concepto</vt:lpstr>
      <vt:lpstr>Motivos básicos de la educación para la salud </vt:lpstr>
      <vt:lpstr>Presentación de PowerPoint</vt:lpstr>
      <vt:lpstr>Funciones del educador sanitario </vt:lpstr>
      <vt:lpstr>Presentación de PowerPoint</vt:lpstr>
      <vt:lpstr>Factores condicionantes de la salud </vt:lpstr>
      <vt:lpstr>Presentación de PowerPoint</vt:lpstr>
      <vt:lpstr>Presentación de PowerPoint</vt:lpstr>
      <vt:lpstr>Presentación de PowerPoint</vt:lpstr>
      <vt:lpstr>Propósito de la educación para la salud</vt:lpstr>
      <vt:lpstr>Educación y propaganda sanitaria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dc:title>
  <dc:creator>USF Cerrito .</dc:creator>
  <cp:lastModifiedBy>USF Cerrito .</cp:lastModifiedBy>
  <cp:revision>15</cp:revision>
  <dcterms:created xsi:type="dcterms:W3CDTF">2020-03-18T18:45:27Z</dcterms:created>
  <dcterms:modified xsi:type="dcterms:W3CDTF">2020-03-20T16:14:40Z</dcterms:modified>
</cp:coreProperties>
</file>